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3" r:id="rId4"/>
    <p:sldId id="281" r:id="rId5"/>
    <p:sldId id="282" r:id="rId6"/>
    <p:sldId id="297" r:id="rId7"/>
    <p:sldId id="258" r:id="rId8"/>
    <p:sldId id="284" r:id="rId9"/>
    <p:sldId id="260" r:id="rId10"/>
    <p:sldId id="259" r:id="rId11"/>
    <p:sldId id="285" r:id="rId12"/>
    <p:sldId id="286" r:id="rId13"/>
    <p:sldId id="287" r:id="rId14"/>
    <p:sldId id="299" r:id="rId15"/>
    <p:sldId id="288" r:id="rId16"/>
    <p:sldId id="272" r:id="rId17"/>
    <p:sldId id="263" r:id="rId18"/>
    <p:sldId id="291" r:id="rId19"/>
    <p:sldId id="292" r:id="rId20"/>
    <p:sldId id="262" r:id="rId21"/>
    <p:sldId id="298" r:id="rId22"/>
    <p:sldId id="268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üdiger Bäz" initials="RB" lastIdx="2" clrIdx="0">
    <p:extLst>
      <p:ext uri="{19B8F6BF-5375-455C-9EA6-DF929625EA0E}">
        <p15:presenceInfo xmlns:p15="http://schemas.microsoft.com/office/powerpoint/2012/main" userId="8e696382c6b266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E8FD3-E0BA-46DA-8F04-54A0BC3DF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D36677A-D03C-42A0-8301-32931EB3A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4E19B8-2676-4F43-93A6-1BEE433E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325CB3-1E2D-40F1-904D-BEB365A7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31FFA7-B47F-4493-93B6-00EA5199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03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E1EC6-0235-45E5-A746-4D1AD4E7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55D5F80-D4EE-4C7F-8041-41D95A20F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CFA555-A1B0-41B2-81AE-2A61E422D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A91386-77DA-4719-A1D5-0033F66C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FD168F-B9B0-438B-A0DA-0D8057E9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55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A5BD3C0-61EA-4795-AE97-00FDD545A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2D93124-C7D9-477C-BEA1-6CBA874AB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C23BFF-8AE8-4203-A7AD-A29BC27B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8CF85A-7245-4C5F-932E-E0AB08FD8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FC8980-61F5-43E7-AD86-A68D94813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28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6C9EF-F23C-4CFD-A3B8-E669FC796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2D4DB2-B1AA-432D-9CF4-DEBCDB841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0DDF6B-03BC-4267-ADF5-A164ED59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E92D86-CBE3-4E2B-94CA-078272D5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99328E-CD3D-4AE4-873A-8A7C88B5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5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3A6B5F-2F89-4A91-9423-472FE8DC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B8F069-7D54-438F-B1AB-71D27CAAE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95E781-B4AD-4F8E-A00C-F02772DAC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034600-4B3D-4F2E-971D-8D57EE0A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F6F22D-0724-4163-BF7B-6D2FAABF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86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C3CDC-AB12-4CFC-BD59-AF7701D0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897E49-75C5-4434-97EE-4A5DA63E6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33CDB1-2081-4AC7-90FC-A07AD1DF4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560E42-1F17-4481-ABDC-A47818A9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E7657A-C324-4E82-B78A-4EF60F3F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66C42C-5828-4EDD-A987-4893E4DB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91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B4CDD-C7FB-4CB0-9928-6CD8EA49B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FB6CF0-2244-4E5C-804A-C0CC90CA8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5D1B63-F91B-496A-A5F5-4CDB1FF58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1D4C043-6D89-4D0D-9C5A-44C7ECF9B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435330-4120-4BF0-956E-F4901DB8D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B5BE7B1-DB41-4D89-B4ED-DAAB8D32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2B070D0-21A5-46A0-B326-BEDB00FD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A2C17C5-2042-4B41-836A-1C83FB46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43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DBD89-B05F-4974-83CF-3B60F08E0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46A74A5-30FC-4CD3-A620-F4C0618B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1F3039-BF5F-4495-99AB-36D6CEC8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7722A0-007F-44EE-97C2-F9FCEF5A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52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30FD81C-90A6-4487-B393-F9253A67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DF083F-63EE-40A9-8E4E-A4BA43C02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63830-70D2-4370-AC89-DCE3C045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97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AC88F-0C8F-4ADB-8747-DE1C1562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36CA7D-68D6-4DC5-AF3D-07ACDA547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30ED60-AA10-42CB-8E91-C0F8BC894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6E9977-F6A1-4B2A-8822-4FFF7AF78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8C2287-30E4-4436-8ABB-46221090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E4EC98-465E-43E6-A915-5CCCB01C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37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43888-72FA-4364-A46B-42F43550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82D321-6989-4654-9744-A68BF4F7B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9BA1A1-7E77-41D8-BAAC-9D04EC80A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D50725-6341-46B3-B127-9C4010AD8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DEAF9F-85F6-4F9A-A6E2-3B0589B28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EE6394-378F-427B-9846-5621358B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13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F398A60-9B1D-412F-9FAA-8E1462B6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34CE74-FA07-453E-91EA-746BE7707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2085C-7AFC-400E-9130-2D79900893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D2144-D0AF-4A09-BD6D-904EFE5CAC1A}" type="datetimeFigureOut">
              <a:rPr lang="de-DE" smtClean="0"/>
              <a:t>23.11.2021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8E3D07-2413-44DD-828A-BAA8556F3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0907B-31B7-4A0E-A52C-B82319109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57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uediger@baez-elmenhorst.de" TargetMode="Externa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Teilen" TargetMode="External"/><Relationship Id="rId2" Type="http://schemas.openxmlformats.org/officeDocument/2006/relationships/hyperlink" Target="https://de.wikipedia.org/wiki/Onlinedienst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de.wikipedia.org/wiki/Facebook_Inc.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dmediathek.de/" TargetMode="External"/><Relationship Id="rId7" Type="http://schemas.openxmlformats.org/officeDocument/2006/relationships/hyperlink" Target="http://www.tvnow.de/" TargetMode="External"/><Relationship Id="rId2" Type="http://schemas.openxmlformats.org/officeDocument/2006/relationships/hyperlink" Target="https://mediathekviewweb.de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rtl.de/" TargetMode="External"/><Relationship Id="rId5" Type="http://schemas.openxmlformats.org/officeDocument/2006/relationships/hyperlink" Target="http://www.3sat.de/" TargetMode="External"/><Relationship Id="rId4" Type="http://schemas.openxmlformats.org/officeDocument/2006/relationships/hyperlink" Target="http://www.zdf.d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de.wikipedia.org/wiki/Videotechnik" TargetMode="External"/><Relationship Id="rId7" Type="http://schemas.openxmlformats.org/officeDocument/2006/relationships/hyperlink" Target="https://de.wikipedia.org/wiki/IPod" TargetMode="External"/><Relationship Id="rId2" Type="http://schemas.openxmlformats.org/officeDocument/2006/relationships/hyperlink" Target="https://de.wikipedia.org/wiki/Audio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e.wikipedia.org/wiki/Broadcast" TargetMode="External"/><Relationship Id="rId5" Type="http://schemas.openxmlformats.org/officeDocument/2006/relationships/hyperlink" Target="https://de.wikipedia.org/wiki/Kofferwort" TargetMode="External"/><Relationship Id="rId4" Type="http://schemas.openxmlformats.org/officeDocument/2006/relationships/hyperlink" Target="https://de.wikipedia.org/wiki/Internet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ruediger@baez-elmenhorst.de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9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Rüdiger Bäz</a:t>
            </a:r>
            <a:br>
              <a:rPr lang="de-DE" sz="29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ruediger@baez-elmenhorst.de</a:t>
            </a:r>
            <a:br>
              <a:rPr lang="de-DE" sz="13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16000" b="1" dirty="0"/>
              <a:t>Herzlich Willkommen zur Schulung </a:t>
            </a:r>
          </a:p>
          <a:p>
            <a:pPr marL="0" indent="0">
              <a:buNone/>
            </a:pPr>
            <a:r>
              <a:rPr lang="de-DE" sz="16000" b="1" dirty="0"/>
              <a:t>„Umgang mit Handy, Tablet, Laptop und PC durch Senioren“ </a:t>
            </a:r>
            <a:br>
              <a:rPr lang="de-DE" sz="16000" b="1" dirty="0"/>
            </a:br>
            <a:br>
              <a:rPr lang="de-DE" sz="8000" b="1" dirty="0"/>
            </a:br>
            <a:endParaRPr lang="de-DE" sz="8000" b="1" dirty="0"/>
          </a:p>
          <a:p>
            <a:pPr marL="742950" indent="-742950">
              <a:buAutoNum type="arabicPeriod"/>
            </a:pPr>
            <a:r>
              <a:rPr lang="de-DE" sz="8000" b="1" dirty="0">
                <a:solidFill>
                  <a:schemeClr val="bg1">
                    <a:lumMod val="75000"/>
                  </a:schemeClr>
                </a:solidFill>
              </a:rPr>
              <a:t>Das Android-Smartphone</a:t>
            </a:r>
          </a:p>
          <a:p>
            <a:pPr marL="742950" indent="-742950">
              <a:buAutoNum type="arabicPeriod"/>
            </a:pPr>
            <a:r>
              <a:rPr lang="de-DE" sz="8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PC, Laptops und Tablets auf Windows (10) – Basis </a:t>
            </a:r>
          </a:p>
          <a:p>
            <a:pPr marL="742950" indent="-742950">
              <a:buAutoNum type="arabicPeriod"/>
            </a:pPr>
            <a:r>
              <a:rPr lang="de-DE" sz="8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Information, Kommunikation, kreatives Arbeiten mit Smartphone bis PC </a:t>
            </a:r>
          </a:p>
          <a:p>
            <a:pPr marL="742950" indent="-742950">
              <a:buAutoNum type="arabicPeriod"/>
            </a:pPr>
            <a:r>
              <a:rPr lang="de-DE" sz="8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Wie kann man Gefahren durch Hacker, Phishing, Viren, Würmer und Datensammlung umgehen? </a:t>
            </a:r>
          </a:p>
          <a:p>
            <a:pPr marL="742950" indent="-742950">
              <a:buAutoNum type="arabicPeriod"/>
            </a:pPr>
            <a:r>
              <a:rPr lang="de-DE" sz="8000" b="1" dirty="0"/>
              <a:t>Twitter, Facebook, Instagram und Co., Podcast, Mediathek</a:t>
            </a:r>
            <a:br>
              <a:rPr lang="de-DE" sz="8000" b="1" dirty="0"/>
            </a:br>
            <a:br>
              <a:rPr lang="de-DE" sz="8000" b="1" dirty="0"/>
            </a:br>
            <a:br>
              <a:rPr lang="de-DE" sz="9600" b="1" dirty="0"/>
            </a:br>
            <a:br>
              <a:rPr lang="de-DE" sz="9600" b="1" dirty="0"/>
            </a:br>
            <a:endParaRPr lang="de-DE" sz="96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/>
          </a:bodyPr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Twitter</a:t>
            </a:r>
          </a:p>
          <a:p>
            <a:r>
              <a:rPr lang="de-DE" dirty="0">
                <a:cs typeface="Vrinda" panose="020B0502040204020203" pitchFamily="34" charset="0"/>
              </a:rPr>
              <a:t>Facebook</a:t>
            </a:r>
          </a:p>
          <a:p>
            <a:r>
              <a:rPr lang="de-DE" dirty="0">
                <a:cs typeface="Vrinda" panose="020B0502040204020203" pitchFamily="34" charset="0"/>
              </a:rPr>
              <a:t>Instagram</a:t>
            </a:r>
          </a:p>
          <a:p>
            <a:r>
              <a:rPr lang="de-DE" dirty="0">
                <a:cs typeface="Vrinda" panose="020B0502040204020203" pitchFamily="34" charset="0"/>
              </a:rPr>
              <a:t>Mediathek</a:t>
            </a:r>
          </a:p>
          <a:p>
            <a:r>
              <a:rPr lang="de-DE" dirty="0">
                <a:cs typeface="Vrinda" panose="020B0502040204020203" pitchFamily="34" charset="0"/>
              </a:rPr>
              <a:t>Podcast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08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de-DE" sz="10000" b="1" dirty="0"/>
              <a:t>Twitter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sz="5000" b="1" dirty="0"/>
              <a:t>Über Menü oder Personen			Hashtags „#...“</a:t>
            </a:r>
          </a:p>
          <a:p>
            <a:pPr marL="0" indent="0">
              <a:buNone/>
            </a:pPr>
            <a:endParaRPr lang="de-DE" sz="4200" b="1" dirty="0"/>
          </a:p>
          <a:p>
            <a:pPr marL="0" indent="0">
              <a:buNone/>
            </a:pPr>
            <a:endParaRPr lang="de-DE" sz="4200" b="1" dirty="0"/>
          </a:p>
          <a:p>
            <a:pPr marL="0" indent="0">
              <a:buNone/>
            </a:pPr>
            <a:endParaRPr lang="de-DE" sz="4200" b="1" dirty="0"/>
          </a:p>
          <a:p>
            <a:pPr marL="0" indent="0">
              <a:buNone/>
            </a:pPr>
            <a:endParaRPr lang="de-DE" sz="4200" b="1" dirty="0"/>
          </a:p>
          <a:p>
            <a:pPr marL="0" indent="0">
              <a:buNone/>
            </a:pPr>
            <a:endParaRPr lang="de-DE" sz="4200" dirty="0"/>
          </a:p>
          <a:p>
            <a:pPr marL="0" indent="0">
              <a:buNone/>
            </a:pPr>
            <a:endParaRPr lang="de-DE" sz="4200" dirty="0"/>
          </a:p>
          <a:p>
            <a:pPr marL="0" indent="0">
              <a:buNone/>
            </a:pPr>
            <a:endParaRPr lang="de-DE" sz="4200" dirty="0"/>
          </a:p>
          <a:p>
            <a:pPr marL="0" indent="0">
              <a:buNone/>
            </a:pPr>
            <a:endParaRPr lang="de-DE" sz="4200" dirty="0"/>
          </a:p>
          <a:p>
            <a:pPr marL="0" indent="0">
              <a:buNone/>
            </a:pPr>
            <a:endParaRPr lang="de-DE" sz="4200" dirty="0"/>
          </a:p>
          <a:p>
            <a:pPr marL="0" indent="0">
              <a:buNone/>
            </a:pPr>
            <a:endParaRPr lang="de-DE" sz="4200" dirty="0"/>
          </a:p>
          <a:p>
            <a:pPr marL="0" indent="0">
              <a:buNone/>
            </a:pPr>
            <a:endParaRPr lang="de-DE" sz="4200" dirty="0"/>
          </a:p>
          <a:p>
            <a:pPr marL="0" indent="0">
              <a:buNone/>
            </a:pPr>
            <a:endParaRPr lang="de-DE" sz="4200" dirty="0"/>
          </a:p>
          <a:p>
            <a:pPr marL="0" indent="0">
              <a:buNone/>
            </a:pPr>
            <a:endParaRPr lang="de-DE" sz="4200" dirty="0"/>
          </a:p>
          <a:p>
            <a:pPr marL="0" indent="0">
              <a:buNone/>
            </a:pPr>
            <a:br>
              <a:rPr lang="de-DE" sz="4200" dirty="0"/>
            </a:br>
            <a:br>
              <a:rPr lang="de-DE" sz="4200" dirty="0"/>
            </a:br>
            <a:br>
              <a:rPr lang="de-DE" sz="4200" dirty="0"/>
            </a:br>
            <a:r>
              <a:rPr lang="de-DE" sz="5000" dirty="0"/>
              <a:t>Folgen über: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/>
          </a:bodyPr>
          <a:lstStyle/>
          <a:p>
            <a:r>
              <a:rPr lang="de-DE" dirty="0"/>
              <a:t>Wiederholungen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Twitter</a:t>
            </a:r>
          </a:p>
          <a:p>
            <a:r>
              <a:rPr lang="de-DE" dirty="0"/>
              <a:t>Facebook</a:t>
            </a:r>
          </a:p>
          <a:p>
            <a:r>
              <a:rPr lang="de-DE" dirty="0"/>
              <a:t>Instagram</a:t>
            </a:r>
          </a:p>
          <a:p>
            <a:r>
              <a:rPr lang="de-DE" dirty="0"/>
              <a:t>Mediathek</a:t>
            </a:r>
          </a:p>
          <a:p>
            <a:r>
              <a:rPr lang="de-DE" dirty="0"/>
              <a:t>Podcast</a:t>
            </a:r>
            <a:b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30A6081-E74D-4103-87FC-C071D1F17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306" y="1487672"/>
            <a:ext cx="1650837" cy="388265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9742CA3-F4D2-4AF6-B39D-9F89E58FC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411" y="1487672"/>
            <a:ext cx="2919158" cy="365494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D005A50-2700-4AB0-A155-AB87A7083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296" y="1534380"/>
            <a:ext cx="2960266" cy="383594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A85F2CA-337A-4CB9-94A1-C3807BD0C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143" y="5837822"/>
            <a:ext cx="5591955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20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4000" b="1" dirty="0"/>
              <a:t>Twitter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sz="2000" b="1" dirty="0"/>
              <a:t>Nach meiner Einschätzung sind bei Twitter </a:t>
            </a:r>
            <a:br>
              <a:rPr lang="de-DE" sz="2000" b="1" dirty="0"/>
            </a:br>
            <a:r>
              <a:rPr lang="de-DE" sz="2000" b="1" dirty="0"/>
              <a:t>die Informationen im Vordergrund und dann die Personen.</a:t>
            </a:r>
            <a:br>
              <a:rPr lang="de-DE" sz="2000" b="1" dirty="0"/>
            </a:br>
            <a:br>
              <a:rPr lang="de-DE" sz="2000" b="1" dirty="0"/>
            </a:br>
            <a:r>
              <a:rPr lang="de-DE" sz="2000" b="1" dirty="0"/>
              <a:t>Auswahl über Inhalte aber auch über Personen möglich</a:t>
            </a:r>
            <a:br>
              <a:rPr lang="de-DE" sz="2000" b="1" dirty="0"/>
            </a:br>
            <a:br>
              <a:rPr lang="de-DE" sz="2000" b="1" dirty="0"/>
            </a:br>
            <a:r>
              <a:rPr lang="de-DE" sz="2000" b="1" dirty="0"/>
              <a:t>Tipp: Je nach Interessenslage einigen Personen oder Inhalten folgen</a:t>
            </a:r>
          </a:p>
          <a:p>
            <a:pPr marL="0" indent="0">
              <a:buNone/>
            </a:pPr>
            <a:r>
              <a:rPr lang="de-DE" sz="2000" b="1" dirty="0"/>
              <a:t>Müller Weisheit: „Zuviel zerreißt den Sack“</a:t>
            </a:r>
          </a:p>
          <a:p>
            <a:pPr marL="0" indent="0">
              <a:buNone/>
            </a:pPr>
            <a:r>
              <a:rPr lang="de-DE" sz="2000" b="1" dirty="0"/>
              <a:t>Ausprobieren und ev. „Entfolgen“</a:t>
            </a:r>
          </a:p>
          <a:p>
            <a:pPr marL="0" indent="0">
              <a:buNone/>
            </a:pPr>
            <a:endParaRPr lang="de-DE" sz="8000" dirty="0"/>
          </a:p>
          <a:p>
            <a:pPr marL="0" indent="0">
              <a:buNone/>
            </a:pPr>
            <a:br>
              <a:rPr lang="de-DE" sz="2400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/>
          </a:bodyPr>
          <a:lstStyle/>
          <a:p>
            <a:r>
              <a:rPr lang="de-DE" dirty="0"/>
              <a:t>Wiederholungen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Twitter</a:t>
            </a:r>
          </a:p>
          <a:p>
            <a:r>
              <a:rPr lang="de-DE" dirty="0"/>
              <a:t>Facebook</a:t>
            </a:r>
          </a:p>
          <a:p>
            <a:r>
              <a:rPr lang="de-DE" dirty="0"/>
              <a:t>Instagram</a:t>
            </a:r>
          </a:p>
          <a:p>
            <a:r>
              <a:rPr lang="de-DE" dirty="0"/>
              <a:t>Mediathek</a:t>
            </a:r>
          </a:p>
          <a:p>
            <a:r>
              <a:rPr lang="de-DE" dirty="0"/>
              <a:t>Podcast</a:t>
            </a:r>
            <a:br>
              <a:rPr lang="de-DE" dirty="0"/>
            </a:br>
            <a:br>
              <a:rPr lang="de-DE" dirty="0"/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908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>
                <a:latin typeface="+mj-lt"/>
              </a:rPr>
              <a:t>Facebook</a:t>
            </a:r>
          </a:p>
          <a:p>
            <a:pPr marL="0" indent="0">
              <a:buNone/>
            </a:pPr>
            <a:r>
              <a:rPr lang="de-DE" sz="2000" b="1" dirty="0"/>
              <a:t>Facebook ist ein soziales Netzwerk</a:t>
            </a:r>
          </a:p>
          <a:p>
            <a:pPr marL="0" indent="0">
              <a:buNone/>
            </a:pPr>
            <a:r>
              <a:rPr lang="de-DE" sz="2000" b="1" dirty="0"/>
              <a:t>Facebook ermöglicht:</a:t>
            </a:r>
            <a:br>
              <a:rPr lang="de-DE" sz="2000" b="1" dirty="0"/>
            </a:br>
            <a:r>
              <a:rPr lang="de-DE" sz="2000" b="1" dirty="0"/>
              <a:t>die Erstellung von privaten Profilen zur Darstellung der eigenen Person</a:t>
            </a:r>
            <a:br>
              <a:rPr lang="de-DE" sz="2000" b="1" dirty="0"/>
            </a:br>
            <a:r>
              <a:rPr lang="de-DE" sz="2000" b="1" dirty="0"/>
              <a:t>von Unternehmensseiten zur geschäftlichen Präsenz</a:t>
            </a:r>
            <a:br>
              <a:rPr lang="de-DE" sz="2000" b="1" dirty="0"/>
            </a:br>
            <a:r>
              <a:rPr lang="de-DE" sz="2000" b="1" dirty="0"/>
              <a:t>Gruppen zur privaten Diskussion gemeinsamer Interessen (offen oder geschlossen)</a:t>
            </a:r>
          </a:p>
          <a:p>
            <a:pPr marL="0" indent="0">
              <a:buNone/>
            </a:pPr>
            <a:r>
              <a:rPr lang="de-DE" sz="2000" b="1" dirty="0"/>
              <a:t>Links auf Facebook sind aber auch ohne Anmeldung zu öffnen.</a:t>
            </a:r>
            <a:br>
              <a:rPr lang="de-DE" sz="2000" b="1" dirty="0"/>
            </a:br>
            <a:endParaRPr lang="de-DE" sz="2000" b="1" dirty="0"/>
          </a:p>
          <a:p>
            <a:pPr marL="0" indent="0">
              <a:buNone/>
            </a:pPr>
            <a:br>
              <a:rPr lang="de-DE" sz="2400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/>
          </a:bodyPr>
          <a:lstStyle/>
          <a:p>
            <a:r>
              <a:rPr lang="de-DE" dirty="0"/>
              <a:t>Wiederholungen</a:t>
            </a:r>
          </a:p>
          <a:p>
            <a:r>
              <a:rPr lang="de-DE" dirty="0"/>
              <a:t>Twitter</a:t>
            </a:r>
          </a:p>
          <a:p>
            <a:r>
              <a:rPr lang="de-DE" dirty="0">
                <a:highlight>
                  <a:srgbClr val="FF0000"/>
                </a:highlight>
              </a:rPr>
              <a:t>Facebook</a:t>
            </a:r>
          </a:p>
          <a:p>
            <a:r>
              <a:rPr lang="de-DE" dirty="0"/>
              <a:t>Instagram</a:t>
            </a:r>
          </a:p>
          <a:p>
            <a:r>
              <a:rPr lang="de-DE" dirty="0"/>
              <a:t>Mediathek</a:t>
            </a:r>
          </a:p>
          <a:p>
            <a:r>
              <a:rPr lang="de-DE" dirty="0"/>
              <a:t>Podcast</a:t>
            </a:r>
            <a:br>
              <a:rPr lang="de-DE" dirty="0"/>
            </a:br>
            <a:br>
              <a:rPr lang="de-DE" dirty="0"/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BEEA991-F26B-4F68-BA95-CB286BE98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788" y="3507058"/>
            <a:ext cx="4320068" cy="162478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9CFF3B7-AD15-41BD-A500-240C0F8F2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637" y="3429000"/>
            <a:ext cx="4074176" cy="304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70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>
                <a:latin typeface="+mj-lt"/>
              </a:rPr>
              <a:t>Facebook</a:t>
            </a:r>
          </a:p>
          <a:p>
            <a:pPr marL="0" indent="0">
              <a:buNone/>
            </a:pPr>
            <a:endParaRPr lang="de-DE" sz="2400" b="1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/>
          </a:bodyPr>
          <a:lstStyle/>
          <a:p>
            <a:r>
              <a:rPr lang="de-DE" dirty="0"/>
              <a:t>Wiederholungen</a:t>
            </a:r>
          </a:p>
          <a:p>
            <a:r>
              <a:rPr lang="de-DE" dirty="0"/>
              <a:t>Twitter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Facebook</a:t>
            </a:r>
          </a:p>
          <a:p>
            <a:r>
              <a:rPr lang="de-DE" dirty="0"/>
              <a:t>Instagram</a:t>
            </a:r>
          </a:p>
          <a:p>
            <a:r>
              <a:rPr lang="de-DE" dirty="0"/>
              <a:t>Mediathek</a:t>
            </a:r>
          </a:p>
          <a:p>
            <a:r>
              <a:rPr lang="de-DE" dirty="0"/>
              <a:t>Podcast</a:t>
            </a:r>
            <a:br>
              <a:rPr lang="de-DE" dirty="0"/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23BE0CD-C32E-488E-BFF5-DBB3B610C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391" y="1147664"/>
            <a:ext cx="7821164" cy="547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27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>
                <a:latin typeface="+mj-lt"/>
              </a:rPr>
              <a:t>Facebook</a:t>
            </a:r>
          </a:p>
          <a:p>
            <a:pPr marL="0" indent="0">
              <a:buNone/>
            </a:pPr>
            <a:r>
              <a:rPr lang="de-DE" sz="2400" b="1" dirty="0"/>
              <a:t>Die Handhabung ist etwas gewöhnungsbedürftig, da “Freunde finden“ oder Teilnahme an Gruppen erst unter Umständen die Erlaubnis des Betroffenen voraussetzt. </a:t>
            </a:r>
            <a:br>
              <a:rPr lang="de-DE" sz="2400" b="1" dirty="0"/>
            </a:br>
            <a:br>
              <a:rPr lang="de-DE" sz="2400" b="1" dirty="0"/>
            </a:br>
            <a:br>
              <a:rPr lang="de-DE" sz="2400" b="1" dirty="0"/>
            </a:br>
            <a:br>
              <a:rPr lang="de-DE" sz="2400" b="1" dirty="0"/>
            </a:br>
            <a:r>
              <a:rPr lang="de-DE" sz="2400" b="1" dirty="0"/>
              <a:t>Kommentarfunktion und „Gefällt mir“ –Button</a:t>
            </a:r>
            <a:br>
              <a:rPr lang="de-DE" sz="2400" b="1" dirty="0"/>
            </a:br>
            <a:br>
              <a:rPr lang="de-DE" sz="2400" b="1" dirty="0"/>
            </a:br>
            <a:br>
              <a:rPr lang="de-DE" sz="2400" b="1" dirty="0"/>
            </a:br>
            <a:br>
              <a:rPr lang="de-DE" sz="2400" b="1" dirty="0"/>
            </a:br>
            <a:br>
              <a:rPr lang="de-DE" sz="2400" b="1" dirty="0"/>
            </a:br>
            <a:br>
              <a:rPr lang="de-DE" sz="2400" b="1" dirty="0"/>
            </a:br>
            <a:br>
              <a:rPr lang="de-DE" sz="2400" b="1" dirty="0"/>
            </a:br>
            <a:r>
              <a:rPr lang="de-DE" sz="2400" b="1" dirty="0"/>
              <a:t>Kontakte und Interessen werden registriert und ausgewertet.</a:t>
            </a:r>
            <a:br>
              <a:rPr lang="de-DE" sz="2400" b="1" dirty="0"/>
            </a:br>
            <a:r>
              <a:rPr lang="de-DE" sz="2400" b="1" dirty="0"/>
              <a:t>Facebook hat unter Datenschützern sehr schlechtes Image,</a:t>
            </a:r>
            <a:br>
              <a:rPr lang="de-DE" sz="2400" b="1" dirty="0"/>
            </a:br>
            <a:endParaRPr lang="de-DE" sz="2400" b="1" dirty="0"/>
          </a:p>
          <a:p>
            <a:pPr marL="0" indent="0">
              <a:buNone/>
            </a:pPr>
            <a:endParaRPr lang="de-DE" sz="2400" b="1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/>
          </a:bodyPr>
          <a:lstStyle/>
          <a:p>
            <a:r>
              <a:rPr lang="de-DE" dirty="0"/>
              <a:t>Wiederholungen</a:t>
            </a:r>
          </a:p>
          <a:p>
            <a:r>
              <a:rPr lang="de-DE" dirty="0"/>
              <a:t>Twitter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Facebook</a:t>
            </a:r>
          </a:p>
          <a:p>
            <a:r>
              <a:rPr lang="de-DE" dirty="0"/>
              <a:t>Instagram</a:t>
            </a:r>
          </a:p>
          <a:p>
            <a:r>
              <a:rPr lang="de-DE" dirty="0"/>
              <a:t>Mediathek</a:t>
            </a:r>
          </a:p>
          <a:p>
            <a:r>
              <a:rPr lang="de-DE" dirty="0"/>
              <a:t>Podcast</a:t>
            </a:r>
            <a:br>
              <a:rPr lang="de-DE" dirty="0"/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783A7B2-B43E-4CC6-97F7-8BBE42E2C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714" y="2244995"/>
            <a:ext cx="3833192" cy="63251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2FB232C-88BB-4FD4-8BD6-02A9C4473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714" y="3692391"/>
            <a:ext cx="4968671" cy="12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27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191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>
                <a:latin typeface="+mj-lt"/>
              </a:rPr>
              <a:t>Instagram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r>
              <a:rPr lang="de-DE" sz="2400" dirty="0"/>
              <a:t>Instagram ist ein werbefinanzierter </a:t>
            </a:r>
            <a:r>
              <a:rPr lang="de-DE" sz="2400" dirty="0">
                <a:hlinkClick r:id="rId2" tooltip="Onlinedien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Onlinedienst</a:t>
            </a:r>
            <a:r>
              <a:rPr lang="de-DE" sz="2400" dirty="0"/>
              <a:t> zum </a:t>
            </a:r>
            <a:r>
              <a:rPr lang="de-DE" sz="2400" dirty="0">
                <a:hlinkClick r:id="rId3" tooltip="Teil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Teilen</a:t>
            </a:r>
            <a:r>
              <a:rPr lang="de-DE" sz="2400" dirty="0"/>
              <a:t> von Fotos und Videos, der zu </a:t>
            </a:r>
            <a:r>
              <a:rPr lang="de-DE" sz="2400" dirty="0">
                <a:hlinkClick r:id="rId4" tooltip="Facebook Inc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</a:t>
            </a:r>
            <a:r>
              <a:rPr lang="de-DE" sz="2400" dirty="0"/>
              <a:t> gehört.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Anmeldepflicht wie bei Facebook, aber wie dort sind Links nach Instagram ohne Anmeldung zu öffnen.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400" b="1" u="sng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Wiederholungen</a:t>
            </a:r>
          </a:p>
          <a:p>
            <a:r>
              <a:rPr lang="de-DE" dirty="0"/>
              <a:t>Twitter</a:t>
            </a:r>
          </a:p>
          <a:p>
            <a:r>
              <a:rPr lang="de-DE" dirty="0">
                <a:cs typeface="Vrinda" panose="020B0502040204020203" pitchFamily="34" charset="0"/>
              </a:rPr>
              <a:t>Facebook</a:t>
            </a:r>
          </a:p>
          <a:p>
            <a:r>
              <a:rPr lang="de-DE" dirty="0">
                <a:highlight>
                  <a:srgbClr val="FF0000"/>
                </a:highlight>
              </a:rPr>
              <a:t>Instagram</a:t>
            </a:r>
          </a:p>
          <a:p>
            <a:r>
              <a:rPr lang="de-DE" dirty="0">
                <a:cs typeface="Vrinda" panose="020B0502040204020203" pitchFamily="34" charset="0"/>
              </a:rPr>
              <a:t>Mediathek</a:t>
            </a:r>
          </a:p>
          <a:p>
            <a:r>
              <a:rPr lang="de-DE" dirty="0">
                <a:cs typeface="Vrinda" panose="020B0502040204020203" pitchFamily="34" charset="0"/>
              </a:rPr>
              <a:t>Podcast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2569C27-6DA0-45A0-A7B1-89FDE9656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549" y="3338441"/>
            <a:ext cx="5860288" cy="118882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0A8DA13-873C-464C-81EF-631676BBBD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2549" y="4599673"/>
            <a:ext cx="5860288" cy="214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27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786755" cy="5769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/>
              <a:t>Instagram</a:t>
            </a:r>
            <a:br>
              <a:rPr lang="de-DE" sz="4000" b="1" dirty="0"/>
            </a:br>
            <a:br>
              <a:rPr lang="de-DE" sz="2000" b="1" dirty="0"/>
            </a:br>
            <a:r>
              <a:rPr lang="de-DE" sz="2000" b="1" dirty="0"/>
              <a:t>man kann „Gefällt mir“-klicken und kommentieren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Wiederholungen</a:t>
            </a:r>
          </a:p>
          <a:p>
            <a:r>
              <a:rPr lang="de-DE" dirty="0"/>
              <a:t>Twitter</a:t>
            </a:r>
          </a:p>
          <a:p>
            <a:r>
              <a:rPr lang="de-DE" dirty="0">
                <a:cs typeface="Vrinda" panose="020B0502040204020203" pitchFamily="34" charset="0"/>
              </a:rPr>
              <a:t>Facebook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Instagram</a:t>
            </a:r>
          </a:p>
          <a:p>
            <a:r>
              <a:rPr lang="de-DE" dirty="0">
                <a:cs typeface="Vrinda" panose="020B0502040204020203" pitchFamily="34" charset="0"/>
              </a:rPr>
              <a:t>Mediathek</a:t>
            </a:r>
          </a:p>
          <a:p>
            <a:r>
              <a:rPr lang="de-DE" dirty="0">
                <a:cs typeface="Vrinda" panose="020B0502040204020203" pitchFamily="34" charset="0"/>
              </a:rPr>
              <a:t>Podcast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8867B2D-C564-4783-AC58-85D7B4C03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78" y="2030436"/>
            <a:ext cx="8786755" cy="48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54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/>
              <a:t>Mediathek</a:t>
            </a:r>
          </a:p>
          <a:p>
            <a:pPr marL="0" indent="0">
              <a:buNone/>
            </a:pPr>
            <a:r>
              <a:rPr lang="de-DE" sz="2000" b="1" dirty="0"/>
              <a:t>Div. Mediatheken </a:t>
            </a:r>
            <a:r>
              <a:rPr lang="de-DE" sz="2000" b="1" dirty="0">
                <a:sym typeface="Wingdings" panose="05000000000000000000" pitchFamily="2" charset="2"/>
              </a:rPr>
              <a:t> fast jeder Fernsehsender hat eine</a:t>
            </a:r>
            <a:br>
              <a:rPr lang="de-DE" sz="2000" b="1" dirty="0">
                <a:sym typeface="Wingdings" panose="05000000000000000000" pitchFamily="2" charset="2"/>
              </a:rPr>
            </a:br>
            <a:r>
              <a:rPr lang="de-DE" sz="2000" b="1" dirty="0">
                <a:sym typeface="Wingdings" panose="05000000000000000000" pitchFamily="2" charset="2"/>
              </a:rPr>
              <a:t>Öffentlich-rechtliche Sender haben zusätzlich eine gesamte unter: </a:t>
            </a:r>
            <a:br>
              <a:rPr lang="de-DE" sz="2000" b="1" dirty="0">
                <a:sym typeface="Wingdings" panose="05000000000000000000" pitchFamily="2" charset="2"/>
              </a:rPr>
            </a:br>
            <a:endParaRPr lang="de-DE" sz="20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000" b="1" dirty="0">
                <a:hlinkClick r:id="rId2"/>
              </a:rPr>
              <a:t>https://mediathekviewweb.de/</a:t>
            </a:r>
            <a:endParaRPr lang="de-DE" sz="2000" b="1" dirty="0"/>
          </a:p>
          <a:p>
            <a:pPr marL="0" indent="0">
              <a:buNone/>
            </a:pPr>
            <a:r>
              <a:rPr lang="de-DE" sz="2000" b="1" dirty="0"/>
              <a:t>Andere Webseiten: </a:t>
            </a:r>
            <a:r>
              <a:rPr lang="de-DE" sz="2000" b="1" dirty="0">
                <a:hlinkClick r:id="rId3"/>
              </a:rPr>
              <a:t>www.ardmediathek.de</a:t>
            </a:r>
            <a:r>
              <a:rPr lang="de-DE" sz="2000" b="1" dirty="0"/>
              <a:t>, </a:t>
            </a:r>
            <a:r>
              <a:rPr lang="de-DE" sz="2000" b="1" dirty="0">
                <a:hlinkClick r:id="rId4"/>
              </a:rPr>
              <a:t>www.zdf.de</a:t>
            </a:r>
            <a:r>
              <a:rPr lang="de-DE" sz="2000" b="1" dirty="0"/>
              <a:t>, </a:t>
            </a:r>
            <a:r>
              <a:rPr lang="de-DE" sz="2000" b="1" dirty="0">
                <a:hlinkClick r:id="rId5"/>
              </a:rPr>
              <a:t>www.3sat.de</a:t>
            </a:r>
            <a:r>
              <a:rPr lang="de-DE" sz="2000" b="1" dirty="0"/>
              <a:t>, </a:t>
            </a:r>
            <a:r>
              <a:rPr lang="de-DE" sz="2000" b="1" dirty="0">
                <a:hlinkClick r:id="rId6"/>
              </a:rPr>
              <a:t>www.rtl.de</a:t>
            </a:r>
            <a:r>
              <a:rPr lang="de-DE" sz="2000" b="1" dirty="0"/>
              <a:t>, </a:t>
            </a:r>
          </a:p>
          <a:p>
            <a:pPr marL="0" indent="0">
              <a:buNone/>
            </a:pPr>
            <a:r>
              <a:rPr lang="de-DE" sz="2000" b="1" dirty="0"/>
              <a:t>Es gibt aber auch andere Anbieter:  </a:t>
            </a:r>
            <a:r>
              <a:rPr lang="de-DE" sz="2000" b="1" dirty="0">
                <a:hlinkClick r:id="rId7"/>
              </a:rPr>
              <a:t>www.tvnow.de</a:t>
            </a:r>
            <a:r>
              <a:rPr lang="de-DE" sz="2000" b="1" dirty="0"/>
              <a:t> </a:t>
            </a:r>
          </a:p>
          <a:p>
            <a:pPr marL="0" indent="0">
              <a:buNone/>
            </a:pPr>
            <a:r>
              <a:rPr lang="de-DE" sz="2000" b="1" dirty="0"/>
              <a:t>Unter diesen Links gibt es auch Livestreams der Sendungen mit ca. 1 min Verzögerung </a:t>
            </a:r>
            <a:br>
              <a:rPr lang="de-DE" sz="2000" b="1" dirty="0"/>
            </a:br>
            <a:br>
              <a:rPr lang="de-DE" sz="2000" b="1" dirty="0"/>
            </a:br>
            <a:r>
              <a:rPr lang="de-DE" sz="2000" b="1" dirty="0"/>
              <a:t>Streng genommen sind YouTube, Amazon(Prime)Video, Netflix u.a. auch nur eine Mediathek </a:t>
            </a:r>
            <a:r>
              <a:rPr lang="de-DE" sz="2000" b="1" dirty="0">
                <a:sym typeface="Wingdings" panose="05000000000000000000" pitchFamily="2" charset="2"/>
              </a:rPr>
              <a:t> eben aber kostenpflichtig</a:t>
            </a:r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Twitter</a:t>
            </a:r>
          </a:p>
          <a:p>
            <a:r>
              <a:rPr lang="de-DE" dirty="0">
                <a:cs typeface="Vrinda" panose="020B0502040204020203" pitchFamily="34" charset="0"/>
              </a:rPr>
              <a:t>Facebook</a:t>
            </a:r>
          </a:p>
          <a:p>
            <a:r>
              <a:rPr lang="de-DE" dirty="0">
                <a:cs typeface="Vrinda" panose="020B0502040204020203" pitchFamily="34" charset="0"/>
              </a:rPr>
              <a:t>Instagram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Mediathek</a:t>
            </a:r>
          </a:p>
          <a:p>
            <a:r>
              <a:rPr lang="de-DE" dirty="0">
                <a:cs typeface="Vrinda" panose="020B0502040204020203" pitchFamily="34" charset="0"/>
              </a:rPr>
              <a:t>Podcast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63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/>
              <a:t>Mediathek</a:t>
            </a:r>
            <a:br>
              <a:rPr lang="de-DE" sz="4000" b="1" dirty="0"/>
            </a:br>
            <a:r>
              <a:rPr lang="de-DE" sz="2000" b="1" dirty="0"/>
              <a:t>mediathekviewweb.de </a:t>
            </a:r>
            <a:r>
              <a:rPr lang="de-DE" sz="2000" b="1" dirty="0">
                <a:sym typeface="Wingdings" panose="05000000000000000000" pitchFamily="2" charset="2"/>
              </a:rPr>
              <a:t> alle Öffentlich-rechtliche Programme </a:t>
            </a:r>
            <a:br>
              <a:rPr lang="de-DE" sz="2000" b="1" dirty="0">
                <a:sym typeface="Wingdings" panose="05000000000000000000" pitchFamily="2" charset="2"/>
              </a:rPr>
            </a:br>
            <a:br>
              <a:rPr lang="de-DE" sz="2000" b="1" dirty="0">
                <a:sym typeface="Wingdings" panose="05000000000000000000" pitchFamily="2" charset="2"/>
              </a:rPr>
            </a:br>
            <a:br>
              <a:rPr lang="de-DE" sz="2000" b="1" dirty="0">
                <a:sym typeface="Wingdings" panose="05000000000000000000" pitchFamily="2" charset="2"/>
              </a:rPr>
            </a:br>
            <a:br>
              <a:rPr lang="de-DE" sz="2000" b="1" dirty="0">
                <a:sym typeface="Wingdings" panose="05000000000000000000" pitchFamily="2" charset="2"/>
              </a:rPr>
            </a:br>
            <a:br>
              <a:rPr lang="de-DE" sz="2000" b="1" dirty="0">
                <a:sym typeface="Wingdings" panose="05000000000000000000" pitchFamily="2" charset="2"/>
              </a:rPr>
            </a:br>
            <a:br>
              <a:rPr lang="de-DE" sz="2000" b="1" dirty="0">
                <a:sym typeface="Wingdings" panose="05000000000000000000" pitchFamily="2" charset="2"/>
              </a:rPr>
            </a:br>
            <a:br>
              <a:rPr lang="de-DE" sz="2000" b="1" dirty="0">
                <a:sym typeface="Wingdings" panose="05000000000000000000" pitchFamily="2" charset="2"/>
              </a:rPr>
            </a:br>
            <a:br>
              <a:rPr lang="de-DE" sz="2000" b="1" dirty="0">
                <a:sym typeface="Wingdings" panose="05000000000000000000" pitchFamily="2" charset="2"/>
              </a:rPr>
            </a:br>
            <a:br>
              <a:rPr lang="de-DE" sz="2000" b="1" dirty="0">
                <a:sym typeface="Wingdings" panose="05000000000000000000" pitchFamily="2" charset="2"/>
              </a:rPr>
            </a:br>
            <a:br>
              <a:rPr lang="de-DE" sz="2000" b="1" dirty="0">
                <a:sym typeface="Wingdings" panose="05000000000000000000" pitchFamily="2" charset="2"/>
              </a:rPr>
            </a:br>
            <a:br>
              <a:rPr lang="de-DE" sz="2000" b="1" dirty="0">
                <a:sym typeface="Wingdings" panose="05000000000000000000" pitchFamily="2" charset="2"/>
              </a:rPr>
            </a:br>
            <a:r>
              <a:rPr lang="de-DE" sz="2000" b="1" dirty="0">
                <a:sym typeface="Wingdings" panose="05000000000000000000" pitchFamily="2" charset="2"/>
              </a:rPr>
              <a:t>Sendung suchen, rechts unter Video mit</a:t>
            </a:r>
            <a:br>
              <a:rPr lang="de-DE" sz="2000" b="1" dirty="0">
                <a:sym typeface="Wingdings" panose="05000000000000000000" pitchFamily="2" charset="2"/>
              </a:rPr>
            </a:br>
            <a:r>
              <a:rPr lang="de-DE" sz="2000" b="1" dirty="0" err="1">
                <a:sym typeface="Wingdings" panose="05000000000000000000" pitchFamily="2" charset="2"/>
              </a:rPr>
              <a:t>Mauskursor</a:t>
            </a:r>
            <a:r>
              <a:rPr lang="de-DE" sz="2000" b="1" dirty="0">
                <a:sym typeface="Wingdings" panose="05000000000000000000" pitchFamily="2" charset="2"/>
              </a:rPr>
              <a:t> suchen und Qualität auswählen,</a:t>
            </a:r>
            <a:br>
              <a:rPr lang="de-DE" sz="2000" b="1" dirty="0">
                <a:sym typeface="Wingdings" panose="05000000000000000000" pitchFamily="2" charset="2"/>
              </a:rPr>
            </a:br>
            <a:r>
              <a:rPr lang="de-DE" sz="2000" b="1" dirty="0">
                <a:sym typeface="Wingdings" panose="05000000000000000000" pitchFamily="2" charset="2"/>
              </a:rPr>
              <a:t>sofort ansehen auf „&gt;“ klicken</a:t>
            </a:r>
            <a:br>
              <a:rPr lang="de-DE" sz="2000" b="1" dirty="0">
                <a:sym typeface="Wingdings" panose="05000000000000000000" pitchFamily="2" charset="2"/>
              </a:rPr>
            </a:br>
            <a:r>
              <a:rPr lang="de-DE" sz="2000" b="1" dirty="0">
                <a:sym typeface="Wingdings" panose="05000000000000000000" pitchFamily="2" charset="2"/>
              </a:rPr>
              <a:t>Zum Speichern: mit rechter Maustaste auf</a:t>
            </a:r>
            <a:br>
              <a:rPr lang="de-DE" sz="2000" b="1" dirty="0">
                <a:sym typeface="Wingdings" panose="05000000000000000000" pitchFamily="2" charset="2"/>
              </a:rPr>
            </a:br>
            <a:r>
              <a:rPr lang="de-DE" sz="2000" b="1" dirty="0">
                <a:sym typeface="Wingdings" panose="05000000000000000000" pitchFamily="2" charset="2"/>
              </a:rPr>
              <a:t>Diskettensymbol und „Ziel speichern unter …“</a:t>
            </a:r>
            <a:endParaRPr lang="de-DE" sz="4000" b="1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Twitter</a:t>
            </a:r>
          </a:p>
          <a:p>
            <a:r>
              <a:rPr lang="de-DE" dirty="0">
                <a:cs typeface="Vrinda" panose="020B0502040204020203" pitchFamily="34" charset="0"/>
              </a:rPr>
              <a:t>Facebook</a:t>
            </a:r>
          </a:p>
          <a:p>
            <a:r>
              <a:rPr lang="de-DE" dirty="0">
                <a:cs typeface="Vrinda" panose="020B0502040204020203" pitchFamily="34" charset="0"/>
              </a:rPr>
              <a:t>Instagram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Mediathek</a:t>
            </a:r>
          </a:p>
          <a:p>
            <a:r>
              <a:rPr lang="de-DE" dirty="0">
                <a:cs typeface="Vrinda" panose="020B0502040204020203" pitchFamily="34" charset="0"/>
              </a:rPr>
              <a:t>Podcast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0610CF-81F4-4BF7-977E-5ECCD33B7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79" y="1465864"/>
            <a:ext cx="8301135" cy="240243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33701F2-4E0A-4592-9739-E2349949A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922" y="4287349"/>
            <a:ext cx="2851892" cy="220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57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/>
              <a:t>Filme über PC/Laptop, USB-Speicher oder Netz (</a:t>
            </a:r>
            <a:r>
              <a:rPr lang="de-DE" sz="4000" b="1" dirty="0" err="1"/>
              <a:t>Fritzbox</a:t>
            </a:r>
            <a:r>
              <a:rPr lang="de-DE" sz="4000" b="1" dirty="0"/>
              <a:t>) am Fernseher ansehen.	</a:t>
            </a:r>
            <a:br>
              <a:rPr lang="de-DE" sz="4000" b="1" dirty="0"/>
            </a:br>
            <a:br>
              <a:rPr lang="de-DE" sz="2000" b="1" dirty="0"/>
            </a:br>
            <a:r>
              <a:rPr lang="de-DE" sz="2000" b="1" dirty="0"/>
              <a:t>Viele Fernseher enthalten schon eine Mediathek,  wenn sie am Internet angeschlossen sind.</a:t>
            </a:r>
          </a:p>
          <a:p>
            <a:pPr marL="0" indent="0">
              <a:buNone/>
            </a:pPr>
            <a:r>
              <a:rPr lang="de-DE" sz="2000" b="1" dirty="0"/>
              <a:t>Laptop mit HDMI an Fernseher anschließen, Fernseher auf HDMI (1 2 …) über Fernbedienung umstellen, Laptop ev. über Button rechts unten, „Projizieren“,</a:t>
            </a:r>
            <a:br>
              <a:rPr lang="de-DE" sz="2000" b="1" dirty="0"/>
            </a:br>
            <a:r>
              <a:rPr lang="de-DE" sz="2000" b="1" dirty="0"/>
              <a:t>„</a:t>
            </a:r>
            <a:r>
              <a:rPr lang="de-DE" sz="2000" b="1" dirty="0" err="1"/>
              <a:t>Dublizieren</a:t>
            </a:r>
            <a:r>
              <a:rPr lang="de-DE" sz="2000" b="1" dirty="0"/>
              <a:t>“ einstellen.</a:t>
            </a:r>
            <a:br>
              <a:rPr lang="de-DE" sz="2000" b="1" dirty="0"/>
            </a:br>
            <a:r>
              <a:rPr lang="de-DE" sz="2000" b="1" dirty="0"/>
              <a:t>Anzeige unterhalb des Films auf Vollformat stellen ( mit </a:t>
            </a:r>
            <a:r>
              <a:rPr lang="de-DE" sz="2000" b="1" dirty="0" err="1"/>
              <a:t>Esc</a:t>
            </a:r>
            <a:r>
              <a:rPr lang="de-DE" sz="2000" b="1" dirty="0"/>
              <a:t> beenden)</a:t>
            </a:r>
            <a:br>
              <a:rPr lang="de-DE" sz="2000" b="1" dirty="0"/>
            </a:br>
            <a:endParaRPr lang="de-DE" sz="2000" b="1" dirty="0"/>
          </a:p>
          <a:p>
            <a:pPr marL="0" indent="0">
              <a:buNone/>
            </a:pPr>
            <a:endParaRPr lang="de-DE" sz="2000" b="1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113270"/>
            <a:ext cx="2631689" cy="4471639"/>
          </a:xfrm>
        </p:spPr>
        <p:txBody>
          <a:bodyPr/>
          <a:lstStyle/>
          <a:p>
            <a:r>
              <a:rPr lang="de-DE" dirty="0"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Twitter</a:t>
            </a:r>
          </a:p>
          <a:p>
            <a:r>
              <a:rPr lang="de-DE" dirty="0">
                <a:cs typeface="Vrinda" panose="020B0502040204020203" pitchFamily="34" charset="0"/>
              </a:rPr>
              <a:t>Facebook</a:t>
            </a:r>
          </a:p>
          <a:p>
            <a:r>
              <a:rPr lang="de-DE" dirty="0">
                <a:cs typeface="Vrinda" panose="020B0502040204020203" pitchFamily="34" charset="0"/>
              </a:rPr>
              <a:t>Instagram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Mediathek</a:t>
            </a:r>
          </a:p>
          <a:p>
            <a:r>
              <a:rPr lang="de-DE" dirty="0">
                <a:cs typeface="Vrinda" panose="020B0502040204020203" pitchFamily="34" charset="0"/>
              </a:rPr>
              <a:t>Podcast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AE9D55B-FD78-4B71-807A-801BD3273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586" y="4497357"/>
            <a:ext cx="2787496" cy="208755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7D94D43-6A49-4B18-9E58-8991C3CB9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321" y="4858156"/>
            <a:ext cx="1943268" cy="1607959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3A2C03DA-AF75-4D3D-AC55-28DEF7E2AB9D}"/>
              </a:ext>
            </a:extLst>
          </p:cNvPr>
          <p:cNvCxnSpPr/>
          <p:nvPr/>
        </p:nvCxnSpPr>
        <p:spPr>
          <a:xfrm>
            <a:off x="4105469" y="3844212"/>
            <a:ext cx="373225" cy="20060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693E9BD1-EE90-43A0-B53D-45AA633AE141}"/>
              </a:ext>
            </a:extLst>
          </p:cNvPr>
          <p:cNvCxnSpPr/>
          <p:nvPr/>
        </p:nvCxnSpPr>
        <p:spPr>
          <a:xfrm>
            <a:off x="5206482" y="4170784"/>
            <a:ext cx="5393094" cy="17448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5200" b="1" dirty="0"/>
              <a:t>Wiederholung: WhatsApp auf Handy, Windows-10-APP oder Desktop-Prog.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sz="2400" b="1" dirty="0">
                <a:solidFill>
                  <a:srgbClr val="FF0000"/>
                </a:solidFill>
              </a:rPr>
              <a:t>WhatsApp für Android </a:t>
            </a:r>
            <a:r>
              <a:rPr lang="de-DE" sz="2400" b="1" dirty="0"/>
              <a:t>über „Play-Store“</a:t>
            </a:r>
            <a:br>
              <a:rPr lang="de-DE" sz="2400" b="1" dirty="0"/>
            </a:br>
            <a:r>
              <a:rPr lang="de-DE" sz="2400" b="1" dirty="0"/>
              <a:t>Login mit Google-Konto, </a:t>
            </a:r>
            <a:br>
              <a:rPr lang="de-DE" sz="2400" b="1" dirty="0"/>
            </a:br>
            <a:r>
              <a:rPr lang="de-DE" sz="2400" b="1" dirty="0"/>
              <a:t>Einstellungen werden übernommen:</a:t>
            </a:r>
            <a:br>
              <a:rPr lang="de-DE" sz="2400" b="1" dirty="0"/>
            </a:br>
            <a:br>
              <a:rPr lang="de-DE" sz="2400" b="1" dirty="0"/>
            </a:br>
            <a:br>
              <a:rPr lang="de-DE" sz="2400" b="1" dirty="0"/>
            </a:br>
            <a:br>
              <a:rPr lang="de-DE" sz="8000" b="1" dirty="0"/>
            </a:br>
            <a:br>
              <a:rPr lang="de-DE" sz="8000" b="1" dirty="0"/>
            </a:br>
            <a:endParaRPr lang="de-DE" sz="80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/>
              <a:t>Twitter</a:t>
            </a:r>
          </a:p>
          <a:p>
            <a:r>
              <a:rPr lang="de-DE" dirty="0"/>
              <a:t>Facebook</a:t>
            </a:r>
          </a:p>
          <a:p>
            <a:r>
              <a:rPr lang="de-DE" dirty="0"/>
              <a:t>Instagram</a:t>
            </a:r>
          </a:p>
          <a:p>
            <a:r>
              <a:rPr lang="de-DE" dirty="0"/>
              <a:t>Mediathek</a:t>
            </a:r>
          </a:p>
          <a:p>
            <a:r>
              <a:rPr lang="de-DE" dirty="0"/>
              <a:t>Podcast</a:t>
            </a:r>
            <a:br>
              <a:rPr lang="de-DE" dirty="0"/>
            </a:br>
            <a:br>
              <a:rPr lang="de-DE" dirty="0"/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73EB52EE-2D94-4444-ACCD-4AACDD743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569" y="1838325"/>
            <a:ext cx="2823567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0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/>
              <a:t>Podcast</a:t>
            </a:r>
          </a:p>
          <a:p>
            <a:pPr marL="0" indent="0">
              <a:buNone/>
            </a:pPr>
            <a:r>
              <a:rPr lang="de-DE" sz="2000" dirty="0"/>
              <a:t>Ein Podcast ist eine Serie von meist </a:t>
            </a:r>
            <a:r>
              <a:rPr lang="de-DE" sz="2000" dirty="0" err="1"/>
              <a:t>abonnierbaren</a:t>
            </a:r>
            <a:r>
              <a:rPr lang="de-DE" sz="2000" dirty="0"/>
              <a:t> Mediendateien (</a:t>
            </a:r>
            <a:r>
              <a:rPr lang="de-DE" sz="2000" dirty="0">
                <a:hlinkClick r:id="rId2" tooltip="Audi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Audio</a:t>
            </a:r>
            <a:r>
              <a:rPr lang="de-DE" sz="2000" dirty="0"/>
              <a:t> oder </a:t>
            </a:r>
            <a:r>
              <a:rPr lang="de-DE" sz="2000" dirty="0">
                <a:hlinkClick r:id="rId3" tooltip="Videotechni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de-DE" sz="2000" dirty="0"/>
              <a:t>) über das </a:t>
            </a:r>
            <a:r>
              <a:rPr lang="de-DE" sz="2000" dirty="0">
                <a:hlinkClick r:id="rId4" tooltip="Interne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</a:t>
            </a:r>
            <a:r>
              <a:rPr lang="de-DE" sz="2000" dirty="0"/>
              <a:t>. Das </a:t>
            </a:r>
            <a:r>
              <a:rPr lang="de-DE" sz="2000" dirty="0">
                <a:hlinkClick r:id="rId5" tooltip="Kofferwor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Kunstwort</a:t>
            </a:r>
            <a:r>
              <a:rPr lang="de-DE" sz="2000" dirty="0"/>
              <a:t> setzt sich zusammen aus der englischen Rundfunkbezeichnung </a:t>
            </a:r>
            <a:r>
              <a:rPr lang="de-DE" sz="2000" dirty="0">
                <a:hlinkClick r:id="rId6" tooltip="Broadca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Broadcast</a:t>
            </a:r>
            <a:r>
              <a:rPr lang="de-DE" sz="2000" dirty="0"/>
              <a:t> und der Bezeichnung für den (zur Entstehungszeit marktbeherrschenden) tragbaren MP3-Player </a:t>
            </a:r>
            <a:r>
              <a:rPr lang="de-DE" sz="2000" dirty="0">
                <a:hlinkClick r:id="rId7" tooltip="IPo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iPod</a:t>
            </a:r>
            <a:r>
              <a:rPr lang="de-DE" sz="2000" dirty="0"/>
              <a:t>, mit dessen Erfolg Podcasts direkt verbunden wurden.</a:t>
            </a:r>
            <a:br>
              <a:rPr lang="de-DE" sz="2000" dirty="0"/>
            </a:br>
            <a:endParaRPr lang="de-DE" sz="2000" dirty="0"/>
          </a:p>
          <a:p>
            <a:pPr marL="0" indent="0">
              <a:buNone/>
            </a:pPr>
            <a:r>
              <a:rPr lang="de-DE" sz="2000" dirty="0"/>
              <a:t>Podcast finden über Internet oder APP (</a:t>
            </a:r>
            <a:r>
              <a:rPr lang="de-DE" sz="2000" dirty="0" err="1"/>
              <a:t>zuviele</a:t>
            </a:r>
            <a:r>
              <a:rPr lang="de-DE" sz="2000" dirty="0"/>
              <a:t> Einzel-APPs)</a:t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Twitter</a:t>
            </a:r>
          </a:p>
          <a:p>
            <a:r>
              <a:rPr lang="de-DE" dirty="0">
                <a:cs typeface="Vrinda" panose="020B0502040204020203" pitchFamily="34" charset="0"/>
              </a:rPr>
              <a:t>Facebook</a:t>
            </a:r>
          </a:p>
          <a:p>
            <a:r>
              <a:rPr lang="de-DE" dirty="0">
                <a:cs typeface="Vrinda" panose="020B0502040204020203" pitchFamily="34" charset="0"/>
              </a:rPr>
              <a:t>Instagram</a:t>
            </a:r>
          </a:p>
          <a:p>
            <a:r>
              <a:rPr lang="de-DE" dirty="0">
                <a:cs typeface="Vrinda" panose="020B0502040204020203" pitchFamily="34" charset="0"/>
              </a:rPr>
              <a:t>Mediathek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Podcast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D349C0A-25B8-47C8-A29B-911876AE6A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7094" y="3379672"/>
            <a:ext cx="5283704" cy="302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57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/>
              <a:t>Podcast</a:t>
            </a:r>
          </a:p>
          <a:p>
            <a:r>
              <a:rPr lang="de-DE" sz="2000" b="1" dirty="0"/>
              <a:t>Einzelne Podcasts kann man herunterladen, zum Abonnieren benötigt man ein Download-Programm</a:t>
            </a:r>
            <a:br>
              <a:rPr lang="de-DE" sz="2000" b="1" dirty="0"/>
            </a:br>
            <a:r>
              <a:rPr lang="de-DE" sz="2000" b="1" dirty="0"/>
              <a:t>Podcasts abonnieren</a:t>
            </a:r>
            <a:r>
              <a:rPr lang="de-DE" sz="2000" dirty="0"/>
              <a:t> - Schritt für Schritt</a:t>
            </a:r>
          </a:p>
          <a:p>
            <a:r>
              <a:rPr lang="de-DE" sz="2000" dirty="0"/>
              <a:t>Der erste Schritt: den gewünschten </a:t>
            </a:r>
            <a:r>
              <a:rPr lang="de-DE" sz="2000" b="1" dirty="0"/>
              <a:t>Podcast</a:t>
            </a:r>
            <a:r>
              <a:rPr lang="de-DE" sz="2000" dirty="0"/>
              <a:t> heraussuchen und auf "</a:t>
            </a:r>
            <a:r>
              <a:rPr lang="de-DE" sz="2000" b="1" dirty="0"/>
              <a:t>Abonnieren</a:t>
            </a:r>
            <a:r>
              <a:rPr lang="de-DE" sz="2000" dirty="0"/>
              <a:t>" klicken. Den </a:t>
            </a:r>
            <a:r>
              <a:rPr lang="de-DE" sz="2000" b="1" dirty="0"/>
              <a:t>Podcast</a:t>
            </a:r>
            <a:r>
              <a:rPr lang="de-DE" sz="2000" dirty="0"/>
              <a:t>-Link im Kästchen markieren und kopieren. Schritt zwei: Ihren bevorzugten Podcatcher starten - also ein Programm wie beispielsweise iTunes, mit dem </a:t>
            </a:r>
            <a:r>
              <a:rPr lang="de-DE" sz="2000" b="1" dirty="0"/>
              <a:t>Podcasts abonniert</a:t>
            </a:r>
            <a:r>
              <a:rPr lang="de-DE" sz="2000" dirty="0"/>
              <a:t> werden können.</a:t>
            </a:r>
          </a:p>
          <a:p>
            <a:r>
              <a:rPr lang="de-DE" sz="2000" dirty="0"/>
              <a:t>https://en.wikipedia.org/wiki/List_of_podcatchers</a:t>
            </a:r>
          </a:p>
          <a:p>
            <a:pPr marL="0" indent="0">
              <a:buNone/>
            </a:pPr>
            <a:endParaRPr lang="de-DE" sz="2000" b="1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Twitter</a:t>
            </a:r>
          </a:p>
          <a:p>
            <a:r>
              <a:rPr lang="de-DE" dirty="0">
                <a:cs typeface="Vrinda" panose="020B0502040204020203" pitchFamily="34" charset="0"/>
              </a:rPr>
              <a:t>Facebook</a:t>
            </a:r>
          </a:p>
          <a:p>
            <a:r>
              <a:rPr lang="de-DE" dirty="0">
                <a:cs typeface="Vrinda" panose="020B0502040204020203" pitchFamily="34" charset="0"/>
              </a:rPr>
              <a:t>Instagram</a:t>
            </a:r>
          </a:p>
          <a:p>
            <a:r>
              <a:rPr lang="de-DE" dirty="0">
                <a:cs typeface="Vrinda" panose="020B0502040204020203" pitchFamily="34" charset="0"/>
              </a:rPr>
              <a:t>Mediathek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Podcast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Rüdiger Bäz</a:t>
            </a:r>
            <a:b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ruediger@baez-elmenhorst.de</a:t>
            </a:r>
            <a:b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16000" b="1" dirty="0">
                <a:solidFill>
                  <a:srgbClr val="FF0000"/>
                </a:solidFill>
              </a:rPr>
              <a:t>Danke für die Aufmerksamkeit</a:t>
            </a:r>
          </a:p>
          <a:p>
            <a:pPr marL="0" indent="0">
              <a:buNone/>
            </a:pPr>
            <a:endParaRPr lang="de-DE" sz="7300" b="1" dirty="0"/>
          </a:p>
          <a:p>
            <a:pPr marL="0" indent="0">
              <a:buNone/>
            </a:pPr>
            <a:r>
              <a:rPr lang="de-DE" sz="7400" b="1" dirty="0"/>
              <a:t>Ausblick auf die nächste Veranstaltung am 13.03.2020</a:t>
            </a:r>
          </a:p>
          <a:p>
            <a:pPr marL="742950" indent="-742950">
              <a:buAutoNum type="arabicPeriod"/>
            </a:pPr>
            <a:r>
              <a:rPr lang="de-DE" sz="7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Android-Smartphone</a:t>
            </a:r>
          </a:p>
          <a:p>
            <a:pPr marL="742950" indent="-742950">
              <a:buAutoNum type="arabicPeriod"/>
            </a:pPr>
            <a:r>
              <a:rPr lang="de-DE" sz="74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PC, Laptops und Tablets auf Windows (10) – Basis</a:t>
            </a:r>
            <a:br>
              <a:rPr lang="de-DE" sz="7400" b="1" dirty="0"/>
            </a:br>
            <a:r>
              <a:rPr lang="de-DE" sz="7400" b="1" dirty="0"/>
              <a:t> </a:t>
            </a:r>
          </a:p>
          <a:p>
            <a:pPr marL="742950" indent="-742950">
              <a:buAutoNum type="arabicPeriod"/>
            </a:pPr>
            <a:r>
              <a:rPr lang="de-DE" sz="7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Information, Kommunikation, kreatives Arbeiten mit Smartphone bis PC</a:t>
            </a:r>
            <a:br>
              <a:rPr lang="de-DE" sz="7400" b="1" dirty="0"/>
            </a:br>
            <a:endParaRPr lang="de-DE" sz="7400" b="1" dirty="0"/>
          </a:p>
          <a:p>
            <a:pPr marL="742950" indent="-742950">
              <a:buAutoNum type="arabicPeriod"/>
            </a:pPr>
            <a: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Wie kann man Gefahren durch Hacker, Phishing, Viren, Würmer und Datensammlung umgehen? </a:t>
            </a:r>
            <a:b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b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Netzwerk – ein großes Geheimnis oder Sicherheit?</a:t>
            </a:r>
            <a:b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Was wissen die Provider über uns?</a:t>
            </a:r>
            <a:b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Laptop startet nicht – Was tun?</a:t>
            </a:r>
            <a:b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Warum ist der „Spam“-Ordner in Outlook der bessere Posteingangsordner?</a:t>
            </a:r>
            <a:b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Schutz vor Malware</a:t>
            </a:r>
            <a:b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sz="7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Ein Virus hat zugeschlagen – Schaden verhindert, Technik gewohnt weiter nutzen </a:t>
            </a:r>
          </a:p>
          <a:p>
            <a:pPr marL="742950" indent="-742950">
              <a:buAutoNum type="arabicPeriod"/>
            </a:pPr>
            <a:r>
              <a:rPr lang="de-DE" sz="7400" b="1"/>
              <a:t>Office und Klärung </a:t>
            </a:r>
            <a:r>
              <a:rPr lang="de-DE" sz="7400" b="1" dirty="0"/>
              <a:t>vor Problemen der Teilnehmer nach eingereichten Fragen </a:t>
            </a:r>
          </a:p>
          <a:p>
            <a:pPr marL="742950" indent="-742950">
              <a:buAutoNum type="arabicPeriod"/>
            </a:pPr>
            <a:r>
              <a:rPr lang="de-DE" sz="7400" b="1" dirty="0"/>
              <a:t>Wird vorgesetzt bis zum 20.03.2020, ab Januar 2021 bei Bedarf erneute Schulungen möglich</a:t>
            </a:r>
            <a:br>
              <a:rPr lang="de-DE" sz="7400" b="1" dirty="0"/>
            </a:br>
            <a:br>
              <a:rPr lang="de-DE" sz="7400" b="1" dirty="0"/>
            </a:br>
            <a:br>
              <a:rPr lang="de-DE" sz="7400" b="1" dirty="0"/>
            </a:br>
            <a:br>
              <a:rPr lang="de-DE" sz="7400" b="1" dirty="0"/>
            </a:br>
            <a:endParaRPr lang="de-DE" sz="74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>
                <a:cs typeface="Vrinda" panose="020B0502040204020203" pitchFamily="34" charset="0"/>
              </a:rPr>
              <a:t>Twitter</a:t>
            </a:r>
          </a:p>
          <a:p>
            <a:r>
              <a:rPr lang="de-DE" dirty="0">
                <a:cs typeface="Vrinda" panose="020B0502040204020203" pitchFamily="34" charset="0"/>
              </a:rPr>
              <a:t>Facebook</a:t>
            </a:r>
          </a:p>
          <a:p>
            <a:r>
              <a:rPr lang="de-DE" dirty="0">
                <a:cs typeface="Vrinda" panose="020B0502040204020203" pitchFamily="34" charset="0"/>
              </a:rPr>
              <a:t>Instagram</a:t>
            </a:r>
          </a:p>
          <a:p>
            <a:r>
              <a:rPr lang="de-DE" dirty="0">
                <a:cs typeface="Vrinda" panose="020B0502040204020203" pitchFamily="34" charset="0"/>
              </a:rPr>
              <a:t>Mediathek</a:t>
            </a:r>
          </a:p>
          <a:p>
            <a:r>
              <a:rPr lang="de-DE" dirty="0">
                <a:cs typeface="Vrinda" panose="020B0502040204020203" pitchFamily="34" charset="0"/>
              </a:rPr>
              <a:t>Podcast</a:t>
            </a: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7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5200" b="1" dirty="0"/>
              <a:t>Wiederholung: WhatsApp auf Handy, Windows-10-APP oder Desktop-Prog.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sz="2400" b="1" dirty="0" err="1">
                <a:solidFill>
                  <a:srgbClr val="FF0000"/>
                </a:solidFill>
              </a:rPr>
              <a:t>WhatsaPP</a:t>
            </a:r>
            <a:r>
              <a:rPr lang="de-DE" sz="2400" b="1" dirty="0">
                <a:solidFill>
                  <a:srgbClr val="FF0000"/>
                </a:solidFill>
              </a:rPr>
              <a:t> Webbasiert </a:t>
            </a:r>
            <a:r>
              <a:rPr lang="de-DE" sz="2400" b="1" dirty="0"/>
              <a:t>über „ https://web.whatsapp.com/“</a:t>
            </a:r>
            <a:br>
              <a:rPr lang="de-DE" sz="2400" b="1" dirty="0"/>
            </a:br>
            <a:r>
              <a:rPr lang="de-DE" sz="2400" b="1" dirty="0"/>
              <a:t>Login mit QR-Code, der aus Handy-WhatsApp über Einstellung – WhatsApp Webabfotografiert werden muss.</a:t>
            </a:r>
            <a:br>
              <a:rPr lang="de-DE" sz="2400" b="1" dirty="0"/>
            </a:br>
            <a:r>
              <a:rPr lang="de-DE" sz="2400" b="1" dirty="0"/>
              <a:t>Einstellungen werden übernommen</a:t>
            </a:r>
            <a:br>
              <a:rPr lang="de-DE" sz="2400" b="1" dirty="0"/>
            </a:br>
            <a:r>
              <a:rPr lang="de-DE" sz="2400" b="1" dirty="0"/>
              <a:t>Konfiguration nach jedem Aufruf neu</a:t>
            </a:r>
            <a:br>
              <a:rPr lang="de-DE" sz="2400" b="1" dirty="0"/>
            </a:br>
            <a:r>
              <a:rPr lang="de-DE" sz="2400" b="1" dirty="0"/>
              <a:t>nicht dauerhaft erreichbar</a:t>
            </a:r>
            <a:br>
              <a:rPr lang="de-DE" sz="2400" b="1" dirty="0"/>
            </a:br>
            <a:br>
              <a:rPr lang="de-DE" sz="2400" b="1" dirty="0"/>
            </a:br>
            <a:br>
              <a:rPr lang="de-DE" sz="8000" b="1" dirty="0"/>
            </a:br>
            <a:br>
              <a:rPr lang="de-DE" sz="8000" b="1" dirty="0"/>
            </a:br>
            <a:endParaRPr lang="de-DE" sz="80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/>
              <a:t>Twitter</a:t>
            </a:r>
          </a:p>
          <a:p>
            <a:r>
              <a:rPr lang="de-DE" dirty="0"/>
              <a:t>Facebook</a:t>
            </a:r>
          </a:p>
          <a:p>
            <a:r>
              <a:rPr lang="de-DE" dirty="0"/>
              <a:t>Instagram</a:t>
            </a:r>
          </a:p>
          <a:p>
            <a:r>
              <a:rPr lang="de-DE" dirty="0"/>
              <a:t>Mediathek</a:t>
            </a:r>
          </a:p>
          <a:p>
            <a:r>
              <a:rPr lang="de-DE" dirty="0"/>
              <a:t>Podcast</a:t>
            </a:r>
            <a:br>
              <a:rPr lang="de-DE" dirty="0"/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F91403-A7B1-45C3-8D03-50396EBC9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187" y="3133243"/>
            <a:ext cx="7327113" cy="358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2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5200" b="1" dirty="0"/>
              <a:t>Wiederholung: WhatsApp auf Handy, Windows-10-APP oder Desktop-Prog.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sz="2400" b="1" dirty="0">
                <a:solidFill>
                  <a:srgbClr val="FF0000"/>
                </a:solidFill>
              </a:rPr>
              <a:t>WhatsApp für Windows (Desktopversion) </a:t>
            </a:r>
            <a:r>
              <a:rPr lang="de-DE" sz="2400" b="1" dirty="0"/>
              <a:t>https://www.whatsapp.com/download</a:t>
            </a:r>
            <a:br>
              <a:rPr lang="de-DE" sz="2400" b="1" dirty="0"/>
            </a:br>
            <a:r>
              <a:rPr lang="de-DE" sz="2400" b="1"/>
              <a:t>Login einmalig mit </a:t>
            </a:r>
            <a:r>
              <a:rPr lang="de-DE" sz="2400" b="1" dirty="0"/>
              <a:t>QR-Code nur auf einem Rechner</a:t>
            </a:r>
            <a:br>
              <a:rPr lang="de-DE" sz="2400" b="1" dirty="0"/>
            </a:br>
            <a:r>
              <a:rPr lang="de-DE" sz="2400" b="1" dirty="0"/>
              <a:t>Einstellungen werden übernommen</a:t>
            </a:r>
            <a:br>
              <a:rPr lang="de-DE" sz="2400" b="1" dirty="0"/>
            </a:br>
            <a:r>
              <a:rPr lang="de-DE" sz="2400" b="1" dirty="0"/>
              <a:t>Aktualisierung nur über Neuinstallation</a:t>
            </a:r>
            <a:br>
              <a:rPr lang="de-DE" sz="2400" b="1" dirty="0"/>
            </a:br>
            <a:br>
              <a:rPr lang="de-DE" sz="2400" b="1" dirty="0"/>
            </a:br>
            <a:br>
              <a:rPr lang="de-DE" sz="2400" b="1" dirty="0"/>
            </a:br>
            <a:br>
              <a:rPr lang="de-DE" sz="8000" b="1" dirty="0"/>
            </a:br>
            <a:br>
              <a:rPr lang="de-DE" sz="8000" b="1" dirty="0"/>
            </a:br>
            <a:endParaRPr lang="de-DE" sz="80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/>
              <a:t>Twitter</a:t>
            </a:r>
          </a:p>
          <a:p>
            <a:r>
              <a:rPr lang="de-DE" dirty="0"/>
              <a:t>Facebook</a:t>
            </a:r>
          </a:p>
          <a:p>
            <a:r>
              <a:rPr lang="de-DE" dirty="0"/>
              <a:t>Instagram</a:t>
            </a:r>
          </a:p>
          <a:p>
            <a:r>
              <a:rPr lang="de-DE" dirty="0"/>
              <a:t>Mediathek</a:t>
            </a:r>
          </a:p>
          <a:p>
            <a:r>
              <a:rPr lang="de-DE" dirty="0"/>
              <a:t>Podcast</a:t>
            </a:r>
            <a:br>
              <a:rPr lang="de-DE" dirty="0"/>
            </a:br>
            <a:br>
              <a:rPr lang="de-DE" dirty="0"/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947E3E6-99E9-40BC-B6DE-87B95AF02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79" y="2886074"/>
            <a:ext cx="6942664" cy="390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0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200" b="1" dirty="0"/>
              <a:t>Wiederholung: WhatsApp auf Handy, Windows-10-APP oder Desktop-Prog.</a:t>
            </a:r>
          </a:p>
          <a:p>
            <a:pPr marL="0" indent="0">
              <a:buNone/>
            </a:pPr>
            <a:r>
              <a:rPr lang="de-DE" sz="2000" b="1" dirty="0"/>
              <a:t>Wie kann ich Fotos versenden?</a:t>
            </a:r>
            <a:br>
              <a:rPr lang="de-DE" sz="2000" b="1" dirty="0"/>
            </a:br>
            <a:r>
              <a:rPr lang="de-DE" sz="2000" b="1" dirty="0"/>
              <a:t>Aus WhatsApp</a:t>
            </a:r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/>
              <a:t>Twitter</a:t>
            </a:r>
          </a:p>
          <a:p>
            <a:r>
              <a:rPr lang="de-DE" dirty="0"/>
              <a:t>Facebook</a:t>
            </a:r>
          </a:p>
          <a:p>
            <a:r>
              <a:rPr lang="de-DE" dirty="0"/>
              <a:t>Instagram</a:t>
            </a:r>
          </a:p>
          <a:p>
            <a:r>
              <a:rPr lang="de-DE" dirty="0"/>
              <a:t>Mediathek</a:t>
            </a:r>
          </a:p>
          <a:p>
            <a:r>
              <a:rPr lang="de-DE" dirty="0"/>
              <a:t>Podcast</a:t>
            </a:r>
            <a:br>
              <a:rPr lang="de-DE" dirty="0"/>
            </a:br>
            <a:br>
              <a:rPr lang="de-DE" dirty="0"/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2DF54F2-FC30-44FE-92C1-5E27ADE7A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79" y="3847744"/>
            <a:ext cx="4277322" cy="2553056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DB65330D-FF2D-45CE-A92A-3C4C44E37BD7}"/>
              </a:ext>
            </a:extLst>
          </p:cNvPr>
          <p:cNvCxnSpPr/>
          <p:nvPr/>
        </p:nvCxnSpPr>
        <p:spPr>
          <a:xfrm flipH="1">
            <a:off x="5854390" y="3178098"/>
            <a:ext cx="1761893" cy="2319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DA534820-7DFA-4F70-BB89-E21A313137B3}"/>
              </a:ext>
            </a:extLst>
          </p:cNvPr>
          <p:cNvCxnSpPr/>
          <p:nvPr/>
        </p:nvCxnSpPr>
        <p:spPr>
          <a:xfrm flipH="1">
            <a:off x="6367346" y="4321096"/>
            <a:ext cx="2311505" cy="1154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A695AE9-0EA1-4638-B564-409C0291395F}"/>
              </a:ext>
            </a:extLst>
          </p:cNvPr>
          <p:cNvSpPr txBox="1"/>
          <p:nvPr/>
        </p:nvSpPr>
        <p:spPr>
          <a:xfrm>
            <a:off x="7703820" y="2948940"/>
            <a:ext cx="3406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Div. Dateien, u.a. Fotos aus „Galerie“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C13ECA2-0B1D-4A4C-9E58-AFC10EAB814A}"/>
              </a:ext>
            </a:extLst>
          </p:cNvPr>
          <p:cNvSpPr txBox="1"/>
          <p:nvPr/>
        </p:nvSpPr>
        <p:spPr>
          <a:xfrm>
            <a:off x="8798455" y="4321096"/>
            <a:ext cx="3044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Aktuell wird die Kamera geöffnet und DAS Foto eingefügt.</a:t>
            </a:r>
          </a:p>
        </p:txBody>
      </p:sp>
    </p:spTree>
    <p:extLst>
      <p:ext uri="{BB962C8B-B14F-4D97-AF65-F5344CB8AC3E}">
        <p14:creationId xmlns:p14="http://schemas.microsoft.com/office/powerpoint/2010/main" val="259341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200" b="1" dirty="0"/>
              <a:t>Wiederholung: WhatsApp auf Handy, Windows-10-APP oder Desktop-Prog.</a:t>
            </a:r>
          </a:p>
          <a:p>
            <a:pPr marL="0" indent="0">
              <a:buNone/>
            </a:pPr>
            <a:r>
              <a:rPr lang="de-DE" sz="2000" b="1" dirty="0"/>
              <a:t>Wie kann ich Fotos versenden?</a:t>
            </a:r>
            <a:br>
              <a:rPr lang="de-DE" sz="2000" b="1" dirty="0"/>
            </a:br>
            <a:r>
              <a:rPr lang="de-DE" sz="2000" b="1" dirty="0"/>
              <a:t>Über den „Teilen“-Button</a:t>
            </a:r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/>
              <a:t>Twitter</a:t>
            </a:r>
          </a:p>
          <a:p>
            <a:r>
              <a:rPr lang="de-DE" dirty="0"/>
              <a:t>Facebook</a:t>
            </a:r>
          </a:p>
          <a:p>
            <a:r>
              <a:rPr lang="de-DE" dirty="0"/>
              <a:t>Instagram</a:t>
            </a:r>
          </a:p>
          <a:p>
            <a:r>
              <a:rPr lang="de-DE" dirty="0"/>
              <a:t>Mediathek</a:t>
            </a:r>
          </a:p>
          <a:p>
            <a:r>
              <a:rPr lang="de-DE" dirty="0"/>
              <a:t>Podcast</a:t>
            </a:r>
            <a:br>
              <a:rPr lang="de-DE" dirty="0"/>
            </a:br>
            <a:br>
              <a:rPr lang="de-DE" dirty="0"/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CFF306B-CFC2-438F-8FB5-5EE1CBBE9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79" y="3305251"/>
            <a:ext cx="2323032" cy="3095549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8B9B93DE-12E6-49D8-9B12-CC4202ECA236}"/>
              </a:ext>
            </a:extLst>
          </p:cNvPr>
          <p:cNvCxnSpPr/>
          <p:nvPr/>
        </p:nvCxnSpPr>
        <p:spPr>
          <a:xfrm flipH="1">
            <a:off x="3360420" y="3909060"/>
            <a:ext cx="2446020" cy="2286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E7E0FA1F-F403-4CC5-8E73-FCDCAA28BD43}"/>
              </a:ext>
            </a:extLst>
          </p:cNvPr>
          <p:cNvSpPr txBox="1"/>
          <p:nvPr/>
        </p:nvSpPr>
        <p:spPr>
          <a:xfrm>
            <a:off x="5353193" y="3507057"/>
            <a:ext cx="1322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Teile-Button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4F10C65-52ED-47D3-81AA-65F024BB2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58" y="3305250"/>
            <a:ext cx="1838676" cy="3095549"/>
          </a:xfrm>
          <a:prstGeom prst="rect">
            <a:avLst/>
          </a:prstGeom>
        </p:spPr>
      </p:pic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2E8B2CFF-A001-4DDC-A484-E6F168AF48B0}"/>
              </a:ext>
            </a:extLst>
          </p:cNvPr>
          <p:cNvCxnSpPr/>
          <p:nvPr/>
        </p:nvCxnSpPr>
        <p:spPr>
          <a:xfrm>
            <a:off x="5973708" y="5292090"/>
            <a:ext cx="1215762" cy="251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>
            <a:extLst>
              <a:ext uri="{FF2B5EF4-FFF2-40B4-BE49-F238E27FC236}">
                <a16:creationId xmlns:a16="http://schemas.microsoft.com/office/drawing/2014/main" id="{90C96BE2-C1D0-4F91-A79E-E936A4E45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020" y="3305250"/>
            <a:ext cx="1742770" cy="3095549"/>
          </a:xfrm>
          <a:prstGeom prst="rect">
            <a:avLst/>
          </a:prstGeom>
        </p:spPr>
      </p:pic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935B2DA2-930E-475E-B74D-07FF69B76C34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9358019" y="2962156"/>
            <a:ext cx="869166" cy="729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640E700-BC91-4C8A-A4F5-1D635D3F9581}"/>
              </a:ext>
            </a:extLst>
          </p:cNvPr>
          <p:cNvCxnSpPr/>
          <p:nvPr/>
        </p:nvCxnSpPr>
        <p:spPr>
          <a:xfrm flipH="1">
            <a:off x="9589770" y="3691723"/>
            <a:ext cx="1257300" cy="629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64249B89-5AA3-4D65-BDC4-D919D33B7657}"/>
              </a:ext>
            </a:extLst>
          </p:cNvPr>
          <p:cNvSpPr txBox="1"/>
          <p:nvPr/>
        </p:nvSpPr>
        <p:spPr>
          <a:xfrm>
            <a:off x="10227185" y="2777490"/>
            <a:ext cx="761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Status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8E97B83-159F-4297-BB44-368DBF6387D7}"/>
              </a:ext>
            </a:extLst>
          </p:cNvPr>
          <p:cNvSpPr txBox="1"/>
          <p:nvPr/>
        </p:nvSpPr>
        <p:spPr>
          <a:xfrm>
            <a:off x="10847070" y="3526513"/>
            <a:ext cx="120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Empfänger</a:t>
            </a:r>
          </a:p>
        </p:txBody>
      </p:sp>
    </p:spTree>
    <p:extLst>
      <p:ext uri="{BB962C8B-B14F-4D97-AF65-F5344CB8AC3E}">
        <p14:creationId xmlns:p14="http://schemas.microsoft.com/office/powerpoint/2010/main" val="78003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/>
              <a:t>Nutzung von WhatsApp</a:t>
            </a:r>
          </a:p>
          <a:p>
            <a:pPr marL="0" indent="0">
              <a:buNone/>
            </a:pPr>
            <a:br>
              <a:rPr lang="de-DE" sz="2000" b="1" dirty="0"/>
            </a:br>
            <a:r>
              <a:rPr lang="de-DE" sz="2000" b="1" dirty="0"/>
              <a:t>Einzelauswahl des Empfängers</a:t>
            </a:r>
            <a:br>
              <a:rPr lang="de-DE" sz="2000" b="1" dirty="0"/>
            </a:br>
            <a:r>
              <a:rPr lang="de-DE" sz="2000" b="1" dirty="0"/>
              <a:t>Datei und Text hinzufügen und Absenden</a:t>
            </a:r>
            <a:br>
              <a:rPr lang="de-DE" sz="2000" b="1" dirty="0"/>
            </a:br>
            <a:br>
              <a:rPr lang="de-DE" sz="2000" b="1" dirty="0"/>
            </a:br>
            <a:r>
              <a:rPr lang="de-DE" sz="2000" b="1" dirty="0"/>
              <a:t>Empfänger aus Telefonbuch – unten rechts - grüner Button</a:t>
            </a:r>
          </a:p>
          <a:p>
            <a:pPr marL="0" indent="0">
              <a:buNone/>
            </a:pPr>
            <a:r>
              <a:rPr lang="de-DE" sz="2000" b="1" dirty="0"/>
              <a:t>Mehrere Empfänger auswählen: auf einzelne Empfänger</a:t>
            </a:r>
            <a:br>
              <a:rPr lang="de-DE" sz="2000" b="1" dirty="0"/>
            </a:br>
            <a:r>
              <a:rPr lang="de-DE" sz="2000" b="1" dirty="0"/>
              <a:t> länger drücken bis Grüner Häkchen, weitere hinzufügen</a:t>
            </a:r>
            <a:br>
              <a:rPr lang="de-DE" sz="2000" b="1" dirty="0"/>
            </a:br>
            <a:r>
              <a:rPr lang="de-DE" sz="2000" b="1" dirty="0"/>
              <a:t>links oben aus Kamerasymbol – Foto machen oder </a:t>
            </a:r>
            <a:br>
              <a:rPr lang="de-DE" sz="2000" b="1" dirty="0"/>
            </a:br>
            <a:r>
              <a:rPr lang="de-DE" sz="2000" b="1" dirty="0"/>
              <a:t>auswählen – Text hinzufügen und absenden</a:t>
            </a:r>
            <a:br>
              <a:rPr lang="de-DE" sz="2000" b="1" dirty="0"/>
            </a:br>
            <a:endParaRPr lang="de-DE" sz="2000" b="1" dirty="0"/>
          </a:p>
          <a:p>
            <a:pPr marL="0" indent="0">
              <a:buNone/>
            </a:pPr>
            <a:r>
              <a:rPr lang="de-DE" sz="2000" b="1" dirty="0"/>
              <a:t>Gruppe bilden: rechts unten – grüner Button</a:t>
            </a:r>
            <a:br>
              <a:rPr lang="de-DE" sz="2000" b="1" dirty="0"/>
            </a:br>
            <a:r>
              <a:rPr lang="de-DE" sz="2000" b="1" dirty="0"/>
              <a:t>Neue Gruppe – Teilnehmer auswählen –Gruppenbetreff</a:t>
            </a:r>
          </a:p>
          <a:p>
            <a:pPr marL="0" indent="0">
              <a:buNone/>
            </a:pPr>
            <a:r>
              <a:rPr lang="de-DE" sz="2000" b="1" dirty="0"/>
              <a:t>Audio- und Video-Telefonie: </a:t>
            </a:r>
            <a:r>
              <a:rPr lang="de-DE" sz="2000" b="1" dirty="0">
                <a:highlight>
                  <a:srgbClr val="FF0000"/>
                </a:highlight>
              </a:rPr>
              <a:t>(nur Handy)</a:t>
            </a:r>
            <a:br>
              <a:rPr lang="de-DE" sz="2000" b="1" dirty="0">
                <a:highlight>
                  <a:srgbClr val="FF0000"/>
                </a:highlight>
              </a:rPr>
            </a:br>
            <a:r>
              <a:rPr lang="de-DE" sz="2000" b="1" dirty="0"/>
              <a:t>Teilnehmer anklicken und oben rechts Kamera oder </a:t>
            </a:r>
            <a:br>
              <a:rPr lang="de-DE" sz="2000" b="1" dirty="0"/>
            </a:br>
            <a:r>
              <a:rPr lang="de-DE" sz="2000" b="1" dirty="0"/>
              <a:t>Telefonhörer wählen. Empfänger wählt dann auch nach </a:t>
            </a:r>
            <a:br>
              <a:rPr lang="de-DE" sz="2000" b="1" dirty="0"/>
            </a:br>
            <a:r>
              <a:rPr lang="de-DE" sz="2000" b="1" dirty="0"/>
              <a:t>Belieben Telefonhörer oder Video </a:t>
            </a:r>
            <a:r>
              <a:rPr lang="de-DE" sz="2000" b="1" dirty="0">
                <a:highlight>
                  <a:srgbClr val="FF0000"/>
                </a:highlight>
              </a:rPr>
              <a:t>(nur beim Handy)</a:t>
            </a:r>
            <a:endParaRPr lang="de-DE" sz="2000" dirty="0">
              <a:highlight>
                <a:srgbClr val="FF0000"/>
              </a:highlight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/>
              <a:t>Twitter</a:t>
            </a:r>
          </a:p>
          <a:p>
            <a:r>
              <a:rPr lang="de-DE" dirty="0"/>
              <a:t>Facebook</a:t>
            </a:r>
          </a:p>
          <a:p>
            <a:r>
              <a:rPr lang="de-DE" dirty="0"/>
              <a:t>Instagram</a:t>
            </a:r>
          </a:p>
          <a:p>
            <a:r>
              <a:rPr lang="de-DE" dirty="0"/>
              <a:t>Mediathek</a:t>
            </a:r>
          </a:p>
          <a:p>
            <a:r>
              <a:rPr lang="de-DE" dirty="0"/>
              <a:t>Podcast</a:t>
            </a:r>
            <a:br>
              <a:rPr lang="de-DE" dirty="0"/>
            </a:br>
            <a:br>
              <a:rPr lang="de-DE" dirty="0"/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B543C7A-F04E-4022-853C-DDEFB6E6D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98" y="2085277"/>
            <a:ext cx="2515297" cy="447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5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/>
              <a:t>Nutzung von WhatsApp</a:t>
            </a:r>
          </a:p>
          <a:p>
            <a:pPr marL="0" indent="0">
              <a:buNone/>
            </a:pPr>
            <a:br>
              <a:rPr lang="de-DE" sz="2000" b="1" dirty="0"/>
            </a:br>
            <a:r>
              <a:rPr lang="de-DE" sz="2000" b="1" dirty="0">
                <a:solidFill>
                  <a:srgbClr val="FF0000"/>
                </a:solidFill>
              </a:rPr>
              <a:t>Status</a:t>
            </a:r>
            <a:r>
              <a:rPr lang="de-DE" sz="2000" b="1" dirty="0"/>
              <a:t> kann 24 Stunden von den gespeicherten</a:t>
            </a:r>
            <a:br>
              <a:rPr lang="de-DE" sz="2000" b="1" dirty="0"/>
            </a:br>
            <a:r>
              <a:rPr lang="de-DE" sz="2000" b="1" dirty="0"/>
              <a:t>Empfängern gelesen werden.</a:t>
            </a:r>
            <a:br>
              <a:rPr lang="de-DE" sz="2000" b="1" dirty="0"/>
            </a:br>
            <a:r>
              <a:rPr lang="de-DE" sz="2000" b="1" dirty="0"/>
              <a:t>Anzeige für den Absender auf der Handy-App, </a:t>
            </a:r>
            <a:br>
              <a:rPr lang="de-DE" sz="2000" b="1" dirty="0"/>
            </a:br>
            <a:r>
              <a:rPr lang="de-DE" sz="2000" b="1" dirty="0"/>
              <a:t>wer, wann gelesen hat.</a:t>
            </a:r>
            <a:br>
              <a:rPr lang="de-DE" sz="2000" b="1" dirty="0"/>
            </a:br>
            <a:r>
              <a:rPr lang="de-DE" sz="2000" b="1" dirty="0"/>
              <a:t>Über Einstellung oben rechts –drei Punkte</a:t>
            </a:r>
            <a:br>
              <a:rPr lang="de-DE" sz="2000" b="1" dirty="0"/>
            </a:br>
            <a:br>
              <a:rPr lang="de-DE" sz="2000" b="1" dirty="0"/>
            </a:br>
            <a:r>
              <a:rPr lang="de-DE" sz="2000" b="1" dirty="0"/>
              <a:t>Wer kann Status lesen?</a:t>
            </a:r>
            <a:br>
              <a:rPr lang="de-DE" sz="2000" b="1" dirty="0"/>
            </a:br>
            <a:br>
              <a:rPr lang="de-DE" sz="2000" b="1" dirty="0"/>
            </a:br>
            <a:r>
              <a:rPr lang="de-DE" sz="2000" b="1" dirty="0"/>
              <a:t>Alle Kontakte, … außer ausgewählte oder </a:t>
            </a:r>
            <a:br>
              <a:rPr lang="de-DE" sz="2000" b="1" dirty="0"/>
            </a:br>
            <a:r>
              <a:rPr lang="de-DE" sz="2000" b="1" dirty="0"/>
              <a:t>nur ausgewählte Kontakte</a:t>
            </a:r>
            <a:br>
              <a:rPr lang="de-DE" sz="2000" b="1" dirty="0"/>
            </a:br>
            <a:br>
              <a:rPr lang="de-DE" sz="2000" b="1" dirty="0"/>
            </a:br>
            <a:r>
              <a:rPr lang="de-DE" sz="2000" b="1" dirty="0"/>
              <a:t>Status –&gt; drei Punkte oben rechts –&gt; </a:t>
            </a:r>
            <a:br>
              <a:rPr lang="de-DE" sz="2000" b="1" dirty="0"/>
            </a:br>
            <a:r>
              <a:rPr lang="de-DE" sz="2000" b="1" dirty="0"/>
              <a:t>Status-Datenschutz</a:t>
            </a:r>
            <a:endParaRPr lang="de-DE" sz="2000" dirty="0">
              <a:highlight>
                <a:srgbClr val="FF0000"/>
              </a:highlight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Wiederholungen</a:t>
            </a:r>
          </a:p>
          <a:p>
            <a:r>
              <a:rPr lang="de-DE" dirty="0"/>
              <a:t>Twitter</a:t>
            </a:r>
          </a:p>
          <a:p>
            <a:r>
              <a:rPr lang="de-DE" dirty="0"/>
              <a:t>Facebook</a:t>
            </a:r>
          </a:p>
          <a:p>
            <a:r>
              <a:rPr lang="de-DE" dirty="0"/>
              <a:t>Instagram</a:t>
            </a:r>
          </a:p>
          <a:p>
            <a:r>
              <a:rPr lang="de-DE" dirty="0"/>
              <a:t>Mediathek</a:t>
            </a:r>
          </a:p>
          <a:p>
            <a:r>
              <a:rPr lang="de-DE" dirty="0"/>
              <a:t>Podcast</a:t>
            </a:r>
            <a:br>
              <a:rPr lang="de-DE" dirty="0"/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38FC8C4B-8F02-4E69-83D0-E7A06CCBE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301" y="1318166"/>
            <a:ext cx="2887861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7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</a:rPr>
              <a:t>ruediger@baez-elmenhorst.de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4000" b="1" dirty="0"/>
              <a:t>Twitter</a:t>
            </a:r>
          </a:p>
          <a:p>
            <a:pPr marL="0" indent="0">
              <a:buNone/>
            </a:pPr>
            <a:r>
              <a:rPr lang="de-DE" sz="2000" b="1" dirty="0"/>
              <a:t>Twitter (englisch für Gezwitscher) ist ein </a:t>
            </a:r>
            <a:r>
              <a:rPr lang="de-DE" sz="2000" b="1" dirty="0" err="1"/>
              <a:t>Mikrobloggingdienst</a:t>
            </a:r>
            <a:br>
              <a:rPr lang="de-DE" sz="2000" b="1" dirty="0"/>
            </a:br>
            <a:r>
              <a:rPr lang="de-DE" sz="2000" b="1" dirty="0"/>
              <a:t>Zeichenlimit von 140 Zeichen</a:t>
            </a:r>
            <a:br>
              <a:rPr lang="de-DE" sz="2000" b="1" dirty="0"/>
            </a:br>
            <a:r>
              <a:rPr lang="de-DE" sz="2000" b="1" dirty="0"/>
              <a:t>seit 2016 Länge von nun 280 Zeichen zusätzlich Fotos, Video und Links</a:t>
            </a:r>
          </a:p>
          <a:p>
            <a:pPr marL="0" indent="0">
              <a:buNone/>
            </a:pPr>
            <a:r>
              <a:rPr lang="de-DE" sz="2000" b="1" dirty="0"/>
              <a:t>Internet-Browser: https://twitter.com/</a:t>
            </a:r>
            <a:br>
              <a:rPr lang="de-DE" sz="2000" b="1" dirty="0"/>
            </a:br>
            <a:r>
              <a:rPr lang="de-DE" sz="2000" b="1" dirty="0"/>
              <a:t>APPs für </a:t>
            </a:r>
            <a:r>
              <a:rPr lang="de-DE" sz="2000" b="1" dirty="0" err="1"/>
              <a:t>Andoid</a:t>
            </a:r>
            <a:r>
              <a:rPr lang="de-DE" sz="2000" b="1" dirty="0"/>
              <a:t>, </a:t>
            </a:r>
            <a:r>
              <a:rPr lang="de-DE" sz="2000" b="1" dirty="0" err="1"/>
              <a:t>Iphone</a:t>
            </a:r>
            <a:r>
              <a:rPr lang="de-DE" sz="2000" b="1" dirty="0"/>
              <a:t> und Windows 10</a:t>
            </a:r>
          </a:p>
          <a:p>
            <a:pPr marL="0" indent="0">
              <a:buNone/>
            </a:pPr>
            <a:r>
              <a:rPr lang="de-DE" sz="2000" b="1" dirty="0"/>
              <a:t>Registrierungspflicht über E-Mail-Adresse oder Telefonnummer oder Nutzername und Passwort</a:t>
            </a:r>
          </a:p>
          <a:p>
            <a:pPr marL="0" indent="0">
              <a:buNone/>
            </a:pPr>
            <a:r>
              <a:rPr lang="de-DE" sz="2000" b="1" dirty="0"/>
              <a:t>Grundsätzliche Einstellungen:</a:t>
            </a:r>
            <a:br>
              <a:rPr lang="de-DE" sz="2000" b="1" dirty="0"/>
            </a:br>
            <a:r>
              <a:rPr lang="de-DE" sz="2000" b="1" dirty="0"/>
              <a:t>„Startseite“ </a:t>
            </a:r>
            <a:r>
              <a:rPr lang="de-DE" sz="2000" b="1" dirty="0">
                <a:sym typeface="Wingdings" panose="05000000000000000000" pitchFamily="2" charset="2"/>
              </a:rPr>
              <a:t> Twitter entscheidet, was zuerst angezeigt wird.</a:t>
            </a:r>
          </a:p>
          <a:p>
            <a:pPr marL="0" indent="0">
              <a:buNone/>
            </a:pPr>
            <a:r>
              <a:rPr lang="de-DE" sz="2000" b="1" dirty="0"/>
              <a:t>„Neueste Tweets“ </a:t>
            </a:r>
            <a:r>
              <a:rPr lang="de-DE" sz="2000" b="1" dirty="0">
                <a:sym typeface="Wingdings" panose="05000000000000000000" pitchFamily="2" charset="2"/>
              </a:rPr>
              <a:t> aus eigener Auswahl werden die aktuellsten Tweets angezeigt.</a:t>
            </a:r>
          </a:p>
          <a:p>
            <a:pPr marL="0" indent="0">
              <a:buNone/>
            </a:pPr>
            <a:r>
              <a:rPr lang="de-DE" sz="2000" b="1" dirty="0"/>
              <a:t>Auswahl über Themen:</a:t>
            </a:r>
            <a:br>
              <a:rPr lang="de-DE" sz="2000" b="1" dirty="0"/>
            </a:br>
            <a:br>
              <a:rPr lang="de-DE" sz="6000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Wiederholungen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Twitter</a:t>
            </a:r>
          </a:p>
          <a:p>
            <a:r>
              <a:rPr lang="de-DE" dirty="0"/>
              <a:t>Facebook</a:t>
            </a:r>
          </a:p>
          <a:p>
            <a:r>
              <a:rPr lang="de-DE" dirty="0"/>
              <a:t>Instagram</a:t>
            </a:r>
          </a:p>
          <a:p>
            <a:r>
              <a:rPr lang="de-DE" dirty="0"/>
              <a:t>Mediathek</a:t>
            </a:r>
          </a:p>
          <a:p>
            <a:r>
              <a:rPr lang="de-DE" dirty="0"/>
              <a:t>Podcast</a:t>
            </a:r>
            <a:b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r>
              <a:rPr lang="de-DE" dirty="0">
                <a:cs typeface="Vrinda" panose="020B0502040204020203" pitchFamily="34" charset="0"/>
              </a:rPr>
              <a:t>WLAN zur Schulung: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„</a:t>
            </a:r>
            <a:r>
              <a:rPr lang="de-DE" dirty="0" err="1">
                <a:cs typeface="Vrinda" panose="020B0502040204020203" pitchFamily="34" charset="0"/>
              </a:rPr>
              <a:t>RBAuto</a:t>
            </a:r>
            <a:r>
              <a:rPr lang="de-DE" dirty="0">
                <a:cs typeface="Vrinda" panose="020B0502040204020203" pitchFamily="34" charset="0"/>
              </a:rPr>
              <a:t>“ und „RBAuto1“</a:t>
            </a:r>
            <a:br>
              <a:rPr lang="de-DE" dirty="0">
                <a:cs typeface="Vrinda" panose="020B0502040204020203" pitchFamily="34" charset="0"/>
              </a:rPr>
            </a:br>
            <a:r>
              <a:rPr lang="de-DE" dirty="0">
                <a:cs typeface="Vrinda" panose="020B0502040204020203" pitchFamily="34" charset="0"/>
              </a:rPr>
              <a:t>Passwort: 15015615</a:t>
            </a: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238E61F-38DA-4EB2-B069-371D0A6F6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739" y="4071712"/>
            <a:ext cx="3771901" cy="222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0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2056</Words>
  <Application>Microsoft Office PowerPoint</Application>
  <PresentationFormat>Breitbild</PresentationFormat>
  <Paragraphs>319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</vt:lpstr>
      <vt:lpstr>Rüdiger Bäz ruediger@baez-elmenhorst.de Unterlagen auf http://ruedigerbaez.de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</vt:lpstr>
      <vt:lpstr>Rüdiger Bäz ruediger@baez-elmenhorst.de Unterlagen auf http://ruedigerbaez.de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Rüdiger Bäz ruediger@baez-elmenhorst.de</dc:title>
  <dc:creator>Rüdiger Bäz</dc:creator>
  <cp:lastModifiedBy>Rüdiger Bäz</cp:lastModifiedBy>
  <cp:revision>72</cp:revision>
  <dcterms:created xsi:type="dcterms:W3CDTF">2019-11-23T11:00:54Z</dcterms:created>
  <dcterms:modified xsi:type="dcterms:W3CDTF">2021-11-23T17:05:22Z</dcterms:modified>
</cp:coreProperties>
</file>