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97" r:id="rId5"/>
    <p:sldId id="298" r:id="rId6"/>
    <p:sldId id="275" r:id="rId7"/>
    <p:sldId id="299" r:id="rId8"/>
    <p:sldId id="300" r:id="rId9"/>
    <p:sldId id="270" r:id="rId10"/>
    <p:sldId id="301" r:id="rId11"/>
    <p:sldId id="277" r:id="rId12"/>
    <p:sldId id="302" r:id="rId13"/>
    <p:sldId id="276" r:id="rId14"/>
    <p:sldId id="278" r:id="rId15"/>
    <p:sldId id="280" r:id="rId16"/>
    <p:sldId id="283" r:id="rId17"/>
    <p:sldId id="281" r:id="rId18"/>
    <p:sldId id="303" r:id="rId19"/>
    <p:sldId id="304" r:id="rId20"/>
    <p:sldId id="258" r:id="rId21"/>
    <p:sldId id="284" r:id="rId22"/>
    <p:sldId id="286" r:id="rId23"/>
    <p:sldId id="305" r:id="rId24"/>
    <p:sldId id="265" r:id="rId25"/>
    <p:sldId id="293" r:id="rId26"/>
    <p:sldId id="268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üdiger Bäz" initials="RB" lastIdx="1" clrIdx="0">
    <p:extLst>
      <p:ext uri="{19B8F6BF-5375-455C-9EA6-DF929625EA0E}">
        <p15:presenceInfo xmlns:p15="http://schemas.microsoft.com/office/powerpoint/2012/main" userId="8e696382c6b266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E8FD3-E0BA-46DA-8F04-54A0BC3DF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D36677A-D03C-42A0-8301-32931EB3A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4E19B8-2676-4F43-93A6-1BEE433E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325CB3-1E2D-40F1-904D-BEB365A79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31FFA7-B47F-4493-93B6-00EA5199D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03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E1EC6-0235-45E5-A746-4D1AD4E7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55D5F80-D4EE-4C7F-8041-41D95A20F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CFA555-A1B0-41B2-81AE-2A61E422D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A91386-77DA-4719-A1D5-0033F66CE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FD168F-B9B0-438B-A0DA-0D8057E90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55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A5BD3C0-61EA-4795-AE97-00FDD545A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2D93124-C7D9-477C-BEA1-6CBA874AB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C23BFF-8AE8-4203-A7AD-A29BC27BB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8CF85A-7245-4C5F-932E-E0AB08FD8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FC8980-61F5-43E7-AD86-A68D94813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28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6C9EF-F23C-4CFD-A3B8-E669FC796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2D4DB2-B1AA-432D-9CF4-DEBCDB841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0DDF6B-03BC-4267-ADF5-A164ED59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E92D86-CBE3-4E2B-94CA-078272D5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99328E-CD3D-4AE4-873A-8A7C88B5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5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3A6B5F-2F89-4A91-9423-472FE8DC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B8F069-7D54-438F-B1AB-71D27CAAE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95E781-B4AD-4F8E-A00C-F02772DAC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034600-4B3D-4F2E-971D-8D57EE0AC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F6F22D-0724-4163-BF7B-6D2FAABF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86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C3CDC-AB12-4CFC-BD59-AF7701D0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897E49-75C5-4434-97EE-4A5DA63E6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133CDB1-2081-4AC7-90FC-A07AD1DF4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560E42-1F17-4481-ABDC-A47818A9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E7657A-C324-4E82-B78A-4EF60F3F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F66C42C-5828-4EDD-A987-4893E4DB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91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B4CDD-C7FB-4CB0-9928-6CD8EA49B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FB6CF0-2244-4E5C-804A-C0CC90CA8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5D1B63-F91B-496A-A5F5-4CDB1FF58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1D4C043-6D89-4D0D-9C5A-44C7ECF9B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B435330-4120-4BF0-956E-F4901DB8D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B5BE7B1-DB41-4D89-B4ED-DAAB8D32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2B070D0-21A5-46A0-B326-BEDB00FD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A2C17C5-2042-4B41-836A-1C83FB46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43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BDBD89-B05F-4974-83CF-3B60F08E0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46A74A5-30FC-4CD3-A620-F4C0618B0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1F3039-BF5F-4495-99AB-36D6CEC8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7722A0-007F-44EE-97C2-F9FCEF5A7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52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30FD81C-90A6-4487-B393-F9253A67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DF083F-63EE-40A9-8E4E-A4BA43C02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D63830-70D2-4370-AC89-DCE3C045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597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AC88F-0C8F-4ADB-8747-DE1C1562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36CA7D-68D6-4DC5-AF3D-07ACDA547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30ED60-AA10-42CB-8E91-C0F8BC894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6E9977-F6A1-4B2A-8822-4FFF7AF78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8C2287-30E4-4436-8ABB-46221090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E4EC98-465E-43E6-A915-5CCCB01C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937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43888-72FA-4364-A46B-42F43550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82D321-6989-4654-9744-A68BF4F7B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9BA1A1-7E77-41D8-BAAC-9D04EC80A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D50725-6341-46B3-B127-9C4010AD8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DEAF9F-85F6-4F9A-A6E2-3B0589B28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EE6394-378F-427B-9846-5621358B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13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F398A60-9B1D-412F-9FAA-8E1462B63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34CE74-FA07-453E-91EA-746BE7707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2085C-7AFC-400E-9130-2D79900893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8E3D07-2413-44DD-828A-BAA8556F3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0907B-31B7-4A0E-A52C-B82319109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657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uediger@baez-elmenhorst.de" TargetMode="Externa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de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ruediger@baez-elmenhorst.de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Rüdiger Bäz</a:t>
            </a:r>
            <a:b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ruediger@baez-elmenhorst.de</a:t>
            </a:r>
            <a:b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16000" b="1" dirty="0"/>
              <a:t>Herzlich Willkommen zur Schulung </a:t>
            </a:r>
          </a:p>
          <a:p>
            <a:pPr marL="0" indent="0">
              <a:buNone/>
            </a:pPr>
            <a:r>
              <a:rPr lang="de-DE" sz="16000" b="1" dirty="0"/>
              <a:t>„Umgang mit Handy, Tablet, Laptop und PC durch Senioren“ </a:t>
            </a:r>
            <a:br>
              <a:rPr lang="de-DE" sz="16000" b="1" dirty="0"/>
            </a:br>
            <a:br>
              <a:rPr lang="de-DE" sz="8000" b="1" dirty="0"/>
            </a:br>
            <a:endParaRPr lang="de-DE" sz="8000" b="1" dirty="0"/>
          </a:p>
          <a:p>
            <a:pPr marL="742950" indent="-742950">
              <a:buAutoNum type="arabicPeriod"/>
            </a:pPr>
            <a:r>
              <a:rPr lang="de-DE" sz="8000" b="1" dirty="0">
                <a:solidFill>
                  <a:schemeClr val="bg1">
                    <a:lumMod val="75000"/>
                  </a:schemeClr>
                </a:solidFill>
              </a:rPr>
              <a:t>Das Android-Smartphone</a:t>
            </a:r>
          </a:p>
          <a:p>
            <a:pPr marL="742950" indent="-742950">
              <a:buAutoNum type="arabicPeriod"/>
            </a:pPr>
            <a:r>
              <a:rPr lang="de-DE" sz="8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PC, Laptops und Tablets auf Windows (10) – Basis </a:t>
            </a:r>
          </a:p>
          <a:p>
            <a:pPr marL="742950" indent="-742950">
              <a:buAutoNum type="arabicPeriod"/>
            </a:pPr>
            <a:r>
              <a:rPr lang="de-DE" sz="8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Information, Kommunikation, kreatives Arbeiten mit Smartphone bis PC</a:t>
            </a:r>
            <a:r>
              <a:rPr lang="de-DE" sz="8000" b="1" dirty="0"/>
              <a:t> </a:t>
            </a:r>
          </a:p>
          <a:p>
            <a:pPr marL="742950" indent="-742950">
              <a:buAutoNum type="arabicPeriod"/>
            </a:pPr>
            <a:r>
              <a:rPr lang="de-DE" sz="8000" b="1" dirty="0"/>
              <a:t>Wie kann man Gefahren durch Hacker, Phishing, Viren, Würmer und Datensammlung umgehen? </a:t>
            </a:r>
          </a:p>
          <a:p>
            <a:pPr marL="742950" indent="-742950">
              <a:buAutoNum type="arabicPeriod"/>
            </a:pPr>
            <a:r>
              <a:rPr lang="de-DE" sz="8000" b="1" dirty="0"/>
              <a:t>Klärung vor Problemen der Teilnehmer nach eingereichten Fragen </a:t>
            </a:r>
            <a:br>
              <a:rPr lang="de-DE" sz="8000" b="1" dirty="0"/>
            </a:br>
            <a:br>
              <a:rPr lang="de-DE" sz="8000" b="1" dirty="0"/>
            </a:br>
            <a:br>
              <a:rPr lang="de-DE" sz="9600" b="1" dirty="0"/>
            </a:br>
            <a:br>
              <a:rPr lang="de-DE" sz="9600" b="1" dirty="0"/>
            </a:br>
            <a:endParaRPr lang="de-DE" sz="96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cs typeface="Vrinda" panose="020B0502040204020203" pitchFamily="34" charset="0"/>
              </a:rPr>
              <a:t>Netzwerk – ein großes Geheimnis oder Sicherheit?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Was wissen die Provider über uns?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Laptop startet nicht – Was tun?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Warum ist der „Spam“-Ordner in Outlook der bessere Posteingangsordner?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Schutz vor Malware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Ein Virus hat zugeschlagen – Schaden verhindert, Technik gewohnt weiter nutzen 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08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/>
              <a:t>Einstellungen bei Google, Microsoft, E-Mail-Programm und im Browser anpassen!</a:t>
            </a:r>
          </a:p>
          <a:p>
            <a:pPr marL="0" indent="0">
              <a:buNone/>
            </a:pPr>
            <a:r>
              <a:rPr lang="de-DE" sz="2000" b="1" dirty="0"/>
              <a:t>Google: </a:t>
            </a:r>
            <a:r>
              <a:rPr lang="de-DE" sz="2000" b="1" dirty="0">
                <a:hlinkClick r:id="rId2"/>
              </a:rPr>
              <a:t>www.google.de</a:t>
            </a:r>
            <a:r>
              <a:rPr lang="de-DE" sz="2000" b="1" dirty="0"/>
              <a:t> </a:t>
            </a:r>
            <a:r>
              <a:rPr lang="de-DE" sz="2000" b="1" dirty="0">
                <a:sym typeface="Wingdings" panose="05000000000000000000" pitchFamily="2" charset="2"/>
              </a:rPr>
              <a:t> rechts oben einloggen, </a:t>
            </a:r>
          </a:p>
          <a:p>
            <a:pPr marL="0" indent="0">
              <a:buNone/>
            </a:pPr>
            <a:r>
              <a:rPr lang="de-DE" sz="2000" b="1" dirty="0">
                <a:sym typeface="Wingdings" panose="05000000000000000000" pitchFamily="2" charset="2"/>
              </a:rPr>
              <a:t>Daten verwalten und Personalisieren</a:t>
            </a:r>
          </a:p>
          <a:p>
            <a:pPr marL="0" indent="0">
              <a:buNone/>
            </a:pPr>
            <a:endParaRPr lang="de-DE" sz="20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0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0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0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0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0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000" b="1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cs typeface="Vrinda" panose="020B0502040204020203" pitchFamily="34" charset="0"/>
              </a:rPr>
              <a:t>Netzwerk – ein großes Geheimnis oder Sicherheit?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Was wissen die Provider über uns?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Laptop startet nicht – Was tun?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Warum ist der „Spam“-Ordner in Outlook der bessere Posteingangsordner?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Schutz vor Malware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Ein Virus hat zugeschlagen – Schaden verhindert, Technik gewohnt weiter nutzen 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A09FA31-3185-4CE6-BF15-732CEE3AD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913" y="1559978"/>
            <a:ext cx="3406435" cy="389415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5B39471-88AA-4E39-A0A0-A4CCB26FE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380" y="3163709"/>
            <a:ext cx="5078559" cy="190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8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sz="7300" b="1" dirty="0"/>
              <a:t>Einstellungen bei Google, Microsoft, E-Mail-Programm und im Browser anpassen!</a:t>
            </a:r>
          </a:p>
          <a:p>
            <a:pPr marL="0" indent="0">
              <a:buNone/>
            </a:pPr>
            <a:r>
              <a:rPr lang="de-DE" sz="3600" b="1" dirty="0"/>
              <a:t>Meine Aufenthalte der letzten Jahre:</a:t>
            </a:r>
          </a:p>
          <a:p>
            <a:pPr marL="0" indent="0">
              <a:buNone/>
            </a:pPr>
            <a:endParaRPr lang="de-DE" sz="3600" b="1" dirty="0"/>
          </a:p>
          <a:p>
            <a:pPr marL="0" indent="0">
              <a:buNone/>
            </a:pPr>
            <a:endParaRPr lang="de-DE" sz="3600" b="1" dirty="0"/>
          </a:p>
          <a:p>
            <a:pPr marL="0" indent="0">
              <a:buNone/>
            </a:pPr>
            <a:endParaRPr lang="de-DE" sz="3600" b="1" dirty="0"/>
          </a:p>
          <a:p>
            <a:pPr marL="0" indent="0">
              <a:buNone/>
            </a:pPr>
            <a:endParaRPr lang="de-DE" sz="3600" b="1" dirty="0"/>
          </a:p>
          <a:p>
            <a:pPr marL="0" indent="0">
              <a:buNone/>
            </a:pPr>
            <a:endParaRPr lang="de-DE" sz="3600" b="1" dirty="0"/>
          </a:p>
          <a:p>
            <a:pPr marL="0" indent="0">
              <a:buNone/>
            </a:pPr>
            <a:endParaRPr lang="de-DE" sz="3600" b="1" dirty="0"/>
          </a:p>
          <a:p>
            <a:pPr marL="0" indent="0">
              <a:buNone/>
            </a:pPr>
            <a:endParaRPr lang="de-DE" sz="3600" b="1" dirty="0"/>
          </a:p>
          <a:p>
            <a:pPr marL="0" indent="0">
              <a:buNone/>
            </a:pPr>
            <a:endParaRPr lang="de-DE" sz="3600" b="1" dirty="0"/>
          </a:p>
          <a:p>
            <a:pPr marL="0" indent="0">
              <a:buNone/>
            </a:pPr>
            <a:endParaRPr lang="de-DE" sz="3600" b="1" dirty="0"/>
          </a:p>
          <a:p>
            <a:pPr marL="0" indent="0">
              <a:buNone/>
            </a:pPr>
            <a:endParaRPr lang="de-DE" sz="3600" b="1" dirty="0"/>
          </a:p>
          <a:p>
            <a:pPr marL="0" indent="0">
              <a:buNone/>
            </a:pPr>
            <a:endParaRPr lang="de-DE" sz="3600" b="1" dirty="0"/>
          </a:p>
          <a:p>
            <a:pPr marL="0" indent="0">
              <a:buNone/>
            </a:pPr>
            <a:r>
              <a:rPr lang="de-DE" sz="3600" b="1" dirty="0"/>
              <a:t>Auf „Pausieren“ klicken und öfter kontrollieren!</a:t>
            </a:r>
            <a:br>
              <a:rPr lang="de-DE" sz="3600" b="1" dirty="0"/>
            </a:br>
            <a:endParaRPr lang="de-DE" sz="3600" b="1" dirty="0"/>
          </a:p>
          <a:p>
            <a:pPr marL="0" indent="0">
              <a:buNone/>
            </a:pPr>
            <a:endParaRPr lang="de-DE" sz="50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cs typeface="Vrinda" panose="020B0502040204020203" pitchFamily="34" charset="0"/>
              </a:rPr>
              <a:t>Netzwerk – ein großes Geheimnis oder Sicherheit?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Was wissen die Provider über uns?</a:t>
            </a:r>
            <a:b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Laptop startet nicht – Was tun?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Warum ist der „Spam“-Ordner in Outlook der bessere Posteingangsordner?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Schutz vor Malware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Ein Virus hat zugeschlagen – Schaden verhindert, Technik gewohnt weiter nutzen 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151076A-79FC-41B9-8CD6-87DC803A6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995" y="2318807"/>
            <a:ext cx="5288790" cy="327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89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sz="5700" b="1" dirty="0"/>
              <a:t>Einstellungen bei Google, Microsoft, E-Mail-Programm und im Browser anpassen!</a:t>
            </a:r>
          </a:p>
          <a:p>
            <a:pPr marL="0" indent="0">
              <a:buNone/>
            </a:pPr>
            <a:r>
              <a:rPr lang="de-DE" b="1" dirty="0"/>
              <a:t>Microsoft: Einstellung </a:t>
            </a:r>
            <a:r>
              <a:rPr lang="de-DE" b="1" dirty="0">
                <a:sym typeface="Wingdings" panose="05000000000000000000" pitchFamily="2" charset="2"/>
              </a:rPr>
              <a:t> Konten </a:t>
            </a:r>
          </a:p>
          <a:p>
            <a:pPr marL="0" indent="0">
              <a:buNone/>
            </a:pPr>
            <a:endParaRPr lang="de-DE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b="1" dirty="0"/>
              <a:t>Datenschutz (unten, etwas versteckt)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br>
              <a:rPr lang="de-DE" b="1" dirty="0"/>
            </a:br>
            <a:br>
              <a:rPr lang="de-DE" b="1" dirty="0"/>
            </a:br>
            <a:r>
              <a:rPr lang="de-DE" b="1" dirty="0"/>
              <a:t>					Einstellung ändern auf „Einstellungen“ 					</a:t>
            </a:r>
            <a:r>
              <a:rPr lang="de-DE" b="1" dirty="0">
                <a:sym typeface="Wingdings" panose="05000000000000000000" pitchFamily="2" charset="2"/>
              </a:rPr>
              <a:t> etwas unten Datenschutz</a:t>
            </a:r>
            <a:br>
              <a:rPr lang="de-DE" b="1" dirty="0"/>
            </a:br>
            <a:endParaRPr lang="de-DE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cs typeface="Vrinda" panose="020B0502040204020203" pitchFamily="34" charset="0"/>
              </a:rPr>
              <a:t>Netzwerk – ein großes Geheimnis oder Sicherheit?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Was wissen die Provider über uns?</a:t>
            </a:r>
            <a:b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Laptop startet nicht – Was tun?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Warum ist der „Spam“-Ordner in Outlook der bessere Posteingangsordner?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Schutz vor Malware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Ein Virus hat zugeschlagen – Schaden verhindert, Technik gewohnt weiter nutzen 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33E2F4E-1C68-47EB-97DD-02942CB1B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060" y="2221461"/>
            <a:ext cx="4328535" cy="183657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AB9CF53-8A86-4AE2-994B-550DCDECC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356" y="3887916"/>
            <a:ext cx="4521704" cy="283912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C89E529-CC47-482C-BC4F-B8F1BA4CB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776" y="5015471"/>
            <a:ext cx="1580329" cy="171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6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/>
              <a:t>Einstellungen bei Google, Microsoft, E-Mail-Programm und im Browser anpassen!</a:t>
            </a:r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r>
              <a:rPr lang="de-DE" sz="2000" b="1" dirty="0"/>
              <a:t>Einstellungen im Internetbrowser: </a:t>
            </a:r>
            <a:br>
              <a:rPr lang="de-DE" sz="2000" b="1" dirty="0"/>
            </a:br>
            <a:r>
              <a:rPr lang="de-DE" sz="2000" b="1" dirty="0"/>
              <a:t>Cookies von Drittanbietern abschalten!</a:t>
            </a:r>
            <a:br>
              <a:rPr lang="de-DE" sz="2000" b="1" dirty="0"/>
            </a:br>
            <a:r>
              <a:rPr lang="de-DE" sz="2000" b="1" dirty="0"/>
              <a:t>Firefox: rechts oben </a:t>
            </a:r>
            <a:r>
              <a:rPr lang="de-DE" sz="2000" b="1" dirty="0">
                <a:sym typeface="Wingdings" panose="05000000000000000000" pitchFamily="2" charset="2"/>
              </a:rPr>
              <a:t>Einstellungen  Datenschutz – Benutzerdefiniert</a:t>
            </a:r>
            <a:br>
              <a:rPr lang="de-DE" sz="2000" b="1" dirty="0">
                <a:sym typeface="Wingdings" panose="05000000000000000000" pitchFamily="2" charset="2"/>
              </a:rPr>
            </a:br>
            <a:br>
              <a:rPr lang="de-DE" sz="2000" b="1" dirty="0">
                <a:sym typeface="Wingdings" panose="05000000000000000000" pitchFamily="2" charset="2"/>
              </a:rPr>
            </a:br>
            <a:r>
              <a:rPr lang="de-DE" sz="2000" b="1" dirty="0">
                <a:sym typeface="Wingdings" panose="05000000000000000000" pitchFamily="2" charset="2"/>
              </a:rPr>
              <a:t>Edge: rechts oben Einstellungen</a:t>
            </a:r>
            <a:br>
              <a:rPr lang="de-DE" sz="2000" b="1" dirty="0">
                <a:sym typeface="Wingdings" panose="05000000000000000000" pitchFamily="2" charset="2"/>
              </a:rPr>
            </a:br>
            <a:r>
              <a:rPr lang="de-DE" sz="2000" b="1" dirty="0">
                <a:sym typeface="Wingdings" panose="05000000000000000000" pitchFamily="2" charset="2"/>
              </a:rPr>
              <a:t>erweitern  Datenschutz und Sicherheit</a:t>
            </a:r>
          </a:p>
          <a:p>
            <a:pPr marL="0" indent="0">
              <a:buNone/>
            </a:pPr>
            <a:br>
              <a:rPr lang="de-DE" sz="2000" b="1" dirty="0"/>
            </a:br>
            <a:br>
              <a:rPr lang="de-DE" sz="2400" b="1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cs typeface="Vrinda" panose="020B0502040204020203" pitchFamily="34" charset="0"/>
              </a:rPr>
              <a:t>Netzwerk – ein großes Geheimnis oder Sicherheit?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Was wissen die Provider über uns?</a:t>
            </a:r>
            <a:b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Laptop startet nicht – Was tun?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Warum ist der „Spam“-Ordner in Outlook der bessere Posteingangsordner?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Schutz vor Malware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Ein Virus hat zugeschlagen – Schaden verhindert, Technik gewohnt weiter nutzen 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156ECF2-1181-4840-8702-7F8375973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65" y="3507057"/>
            <a:ext cx="2439613" cy="312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53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5200" b="1" dirty="0"/>
              <a:t>Einstellungen bei Google, Microsoft, E-Mail-Programm und im Browser anpassen!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sz="2600" b="1" dirty="0"/>
              <a:t>E-Mail-Programm u.a. Outlook (hier Office 365)</a:t>
            </a:r>
            <a:br>
              <a:rPr lang="de-DE" sz="2600" b="1" dirty="0"/>
            </a:br>
            <a:r>
              <a:rPr lang="de-DE" sz="2600" b="1" dirty="0"/>
              <a:t>sehr versteckt: Datei </a:t>
            </a:r>
            <a:r>
              <a:rPr lang="de-DE" sz="2600" b="1" dirty="0">
                <a:sym typeface="Wingdings" panose="05000000000000000000" pitchFamily="2" charset="2"/>
              </a:rPr>
              <a:t> Optionen  Trust Center  Einstellungen für das Trust Center  </a:t>
            </a:r>
            <a:br>
              <a:rPr lang="de-DE" sz="2600" b="1" dirty="0">
                <a:sym typeface="Wingdings" panose="05000000000000000000" pitchFamily="2" charset="2"/>
              </a:rPr>
            </a:br>
            <a:r>
              <a:rPr lang="de-DE" sz="2600" b="1" dirty="0">
                <a:sym typeface="Wingdings" panose="05000000000000000000" pitchFamily="2" charset="2"/>
              </a:rPr>
              <a:t>Anlagenbehandlung: Anlagenvorschau deaktivieren</a:t>
            </a:r>
          </a:p>
          <a:p>
            <a:pPr marL="0" indent="0">
              <a:buNone/>
            </a:pPr>
            <a:r>
              <a:rPr lang="de-DE" sz="2600" b="1" dirty="0"/>
              <a:t>Automatischer Download </a:t>
            </a:r>
            <a:r>
              <a:rPr lang="de-DE" sz="2600" b="1" dirty="0">
                <a:sym typeface="Wingdings" panose="05000000000000000000" pitchFamily="2" charset="2"/>
              </a:rPr>
              <a:t> </a:t>
            </a:r>
            <a:br>
              <a:rPr lang="de-DE" sz="2600" b="1" dirty="0"/>
            </a:br>
            <a:br>
              <a:rPr lang="de-DE" sz="8000" b="1" dirty="0"/>
            </a:br>
            <a:br>
              <a:rPr lang="de-DE" sz="8000" b="1" dirty="0"/>
            </a:br>
            <a:endParaRPr lang="de-DE" sz="80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cs typeface="Vrinda" panose="020B0502040204020203" pitchFamily="34" charset="0"/>
              </a:rPr>
              <a:t>Netzwerk – ein großes Geheimnis oder Sicherheit?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Was wissen die Provider über uns?</a:t>
            </a:r>
            <a:b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Laptop startet nicht – Was tun?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Warum ist der „Spam“-Ordner in Outlook der bessere Posteingangsordner?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Schutz vor Malware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Ein Virus hat zugeschlagen – Schaden verhindert, Technik gewohnt weiter nutzen 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56D75A9-25C6-4755-B3B4-2A87FD38D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79" y="3507057"/>
            <a:ext cx="6797629" cy="32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27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/>
              <a:t>Laptop startet nicht – Was tun?</a:t>
            </a:r>
            <a:br>
              <a:rPr lang="de-DE" sz="4000" b="1" dirty="0"/>
            </a:br>
            <a:endParaRPr lang="de-DE" sz="4000" b="1" dirty="0"/>
          </a:p>
          <a:p>
            <a:pPr marL="457200" indent="-457200">
              <a:buAutoNum type="arabicPeriod"/>
            </a:pPr>
            <a:r>
              <a:rPr lang="de-DE" sz="2000" b="1" dirty="0"/>
              <a:t>In aller Ruhe betrachten, was der PC, das Laptop oder auch das Handy anzeigt: </a:t>
            </a:r>
            <a:br>
              <a:rPr lang="de-DE" sz="2000" b="1" dirty="0"/>
            </a:br>
            <a:r>
              <a:rPr lang="de-DE" sz="2000" b="1" dirty="0"/>
              <a:t>a) leuchten </a:t>
            </a:r>
            <a:r>
              <a:rPr lang="de-DE" sz="2000" b="1" dirty="0" err="1"/>
              <a:t>LED´s</a:t>
            </a:r>
            <a:r>
              <a:rPr lang="de-DE" sz="2000" b="1" dirty="0"/>
              <a:t>“</a:t>
            </a:r>
            <a:br>
              <a:rPr lang="de-DE" sz="2000" b="1" dirty="0"/>
            </a:br>
            <a:r>
              <a:rPr lang="de-DE" sz="2000" b="1" dirty="0"/>
              <a:t>b) läuft der Lüfter des Netzteils des PC ?</a:t>
            </a:r>
            <a:br>
              <a:rPr lang="de-DE" sz="2000" b="1" dirty="0"/>
            </a:br>
            <a:r>
              <a:rPr lang="de-DE" sz="2000" b="1" dirty="0"/>
              <a:t>c) gab es eine kurze Anzeige am Bildschirm, ev. fotografieren, notieren</a:t>
            </a:r>
            <a:br>
              <a:rPr lang="de-DE" sz="2000" b="1" dirty="0"/>
            </a:br>
            <a:r>
              <a:rPr lang="de-DE" sz="2000" b="1" dirty="0"/>
              <a:t>d) Stromzufuhr prüfen, Sicherung, Steckkontakte, Ein/Aus-Schalter</a:t>
            </a:r>
          </a:p>
          <a:p>
            <a:pPr marL="457200" indent="-457200">
              <a:buAutoNum type="arabicPeriod"/>
            </a:pPr>
            <a:r>
              <a:rPr lang="de-DE" sz="2000" b="1" dirty="0"/>
              <a:t>Ältere PC geben bei Hardware-Problemen Piep-Zeichen von sich –merken!!</a:t>
            </a:r>
          </a:p>
          <a:p>
            <a:pPr marL="457200" indent="-457200">
              <a:buAutoNum type="arabicPeriod"/>
            </a:pPr>
            <a:r>
              <a:rPr lang="de-DE" sz="2000" b="1" dirty="0"/>
              <a:t>Alle Steckkontakte (Strom, Netz, Peripherie) trennen, ca. 10 min warten erneut starten.</a:t>
            </a:r>
          </a:p>
          <a:p>
            <a:pPr marL="457200" indent="-457200">
              <a:buAutoNum type="arabicPeriod"/>
            </a:pPr>
            <a:r>
              <a:rPr lang="de-DE" sz="2000" b="1" dirty="0"/>
              <a:t>Starten „F2“ oder „</a:t>
            </a:r>
            <a:r>
              <a:rPr lang="de-DE" sz="2000" b="1" dirty="0" err="1"/>
              <a:t>Enf</a:t>
            </a:r>
            <a:r>
              <a:rPr lang="de-DE" sz="2000" b="1" dirty="0"/>
              <a:t>/Del“ </a:t>
            </a:r>
            <a:r>
              <a:rPr lang="de-DE" sz="2000" b="1" dirty="0">
                <a:sym typeface="Wingdings" panose="05000000000000000000" pitchFamily="2" charset="2"/>
              </a:rPr>
              <a:t> Wird das BIOS/UEFI angezeigt? wenn ja</a:t>
            </a:r>
          </a:p>
          <a:p>
            <a:pPr marL="457200" indent="-457200">
              <a:buAutoNum type="arabicPeriod"/>
            </a:pPr>
            <a:r>
              <a:rPr lang="de-DE" sz="2000" b="1" dirty="0">
                <a:sym typeface="Wingdings" panose="05000000000000000000" pitchFamily="2" charset="2"/>
              </a:rPr>
              <a:t>Erneut Starten mit „F8“ (abgesicherter Modus) oder ständig gedrückter „Strg“ Taste (Start ohne Treiber)</a:t>
            </a:r>
          </a:p>
          <a:p>
            <a:pPr marL="457200" indent="-457200">
              <a:buAutoNum type="arabicPeriod"/>
            </a:pPr>
            <a:r>
              <a:rPr lang="de-DE" sz="2000" b="1" dirty="0">
                <a:sym typeface="Wingdings" panose="05000000000000000000" pitchFamily="2" charset="2"/>
              </a:rPr>
              <a:t>Startet Laptop/PC mit Installations-CD des Betriebssystems (rechtzeitig beenden)</a:t>
            </a:r>
            <a:endParaRPr lang="de-DE" sz="2000" b="1" dirty="0"/>
          </a:p>
          <a:p>
            <a:pPr marL="457200" indent="-457200">
              <a:buAutoNum type="arabicPeriod"/>
            </a:pPr>
            <a:endParaRPr lang="de-DE" sz="22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cs typeface="Vrinda" panose="020B0502040204020203" pitchFamily="34" charset="0"/>
              </a:rPr>
              <a:t>Netzwerk – ein großes Geheimnis oder Sicherheit?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Was wissen die Provider über uns?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Laptop startet nicht – Was tun?</a:t>
            </a:r>
            <a:b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Warum ist der „Spam“-Ordner in Outlook der bessere Posteingangsordner?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Schutz vor Malware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Ein Virus hat zugeschlagen – Schaden verhindert, Technik gewohnt weiter nutzen 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</p:txBody>
      </p:sp>
    </p:spTree>
    <p:extLst>
      <p:ext uri="{BB962C8B-B14F-4D97-AF65-F5344CB8AC3E}">
        <p14:creationId xmlns:p14="http://schemas.microsoft.com/office/powerpoint/2010/main" val="98560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4700" b="1" dirty="0"/>
              <a:t>Laptop startet nicht – Was tun?</a:t>
            </a:r>
            <a:br>
              <a:rPr lang="de-DE" sz="5400" b="1" dirty="0"/>
            </a:br>
            <a:endParaRPr lang="de-DE" sz="5400" b="1" dirty="0"/>
          </a:p>
          <a:p>
            <a:pPr marL="457200" indent="-457200">
              <a:buAutoNum type="arabicPeriod"/>
            </a:pPr>
            <a:r>
              <a:rPr lang="de-DE" sz="2400" b="1" dirty="0"/>
              <a:t>Stromanschluss prüfen, Laptop mindestens eine Stunde aufladen, bevor noch einmal gestartet wird, da manche Netzteile  zu „schwachbrüstig sind, das Laptop zu bedienen und gleichzeitig den Akku aufzuladen.</a:t>
            </a:r>
          </a:p>
          <a:p>
            <a:pPr marL="457200" indent="-457200">
              <a:buAutoNum type="arabicPeriod"/>
            </a:pPr>
            <a:r>
              <a:rPr lang="de-DE" sz="2400" b="1" dirty="0"/>
              <a:t>Die Reihenfolge von </a:t>
            </a:r>
            <a:r>
              <a:rPr lang="de-DE" sz="2400" b="1" dirty="0" err="1"/>
              <a:t>Piepzeichen</a:t>
            </a:r>
            <a:r>
              <a:rPr lang="de-DE" sz="2400" b="1" dirty="0"/>
              <a:t> zeigt an,  welches Bauteil defekt ist. Jede Marke des Mainboards hat andere Zeichenfolge. Im Internet danach suchen.</a:t>
            </a:r>
            <a:br>
              <a:rPr lang="de-DE" sz="2400" b="1" dirty="0"/>
            </a:br>
            <a:r>
              <a:rPr lang="de-DE" sz="2400" b="1" dirty="0"/>
              <a:t>Insbesondere bei Laptops ist der Austausch nur von Arbeitsspeicher und Festplatte sinnvoll. Abwägen der Reparaturkosten mit Neukauf. Festplatte ausbauen und extern Daten sichern.</a:t>
            </a:r>
          </a:p>
          <a:p>
            <a:pPr marL="457200" indent="-457200">
              <a:buAutoNum type="arabicPeriod"/>
            </a:pPr>
            <a:r>
              <a:rPr lang="de-DE" sz="2400" b="1" dirty="0"/>
              <a:t>Manchmal verhindert ein USB-Stick den Start oder verzögert ihn.</a:t>
            </a:r>
          </a:p>
          <a:p>
            <a:pPr marL="457200" indent="-457200">
              <a:buAutoNum type="arabicPeriod"/>
            </a:pPr>
            <a:r>
              <a:rPr lang="de-DE" sz="2400" b="1" dirty="0"/>
              <a:t>Durch den abgesicherten Modus / Start ohne Treiber ist ein Zugriff auf die Wiederherstellung möglich. Es gibt Rettungs-CD oder Sticks, die nur diese Funktion haben. Es muss ein Wiederherstellungspunkt vor dem Ereignis vorhanden sein. </a:t>
            </a:r>
            <a:r>
              <a:rPr lang="de-DE" sz="2400" b="1" dirty="0">
                <a:sym typeface="Wingdings" panose="05000000000000000000" pitchFamily="2" charset="2"/>
              </a:rPr>
              <a:t> Registry wird ausgetauscht. Kein Datenverlust, aber nach dem Wiederherstellungspunkt installierte Programme sind nicht „angemeldet“.</a:t>
            </a:r>
          </a:p>
          <a:p>
            <a:pPr marL="457200" indent="-457200">
              <a:buAutoNum type="arabicPeriod"/>
            </a:pPr>
            <a:r>
              <a:rPr lang="de-DE" sz="2400" b="1" dirty="0">
                <a:sym typeface="Wingdings" panose="05000000000000000000" pitchFamily="2" charset="2"/>
              </a:rPr>
              <a:t>Neuinstallation von Windows 10 über Einstellung – Updates – Wiederherstellung –&gt; Dateien behalten. Wichtige Programme müssen neu installiert werden.</a:t>
            </a:r>
            <a:br>
              <a:rPr lang="de-DE" sz="2400" b="1" dirty="0">
                <a:sym typeface="Wingdings" panose="05000000000000000000" pitchFamily="2" charset="2"/>
              </a:rPr>
            </a:br>
            <a:r>
              <a:rPr lang="de-DE" sz="2400" b="1" dirty="0" err="1">
                <a:sym typeface="Wingdings" panose="05000000000000000000" pitchFamily="2" charset="2"/>
              </a:rPr>
              <a:t>Worst</a:t>
            </a:r>
            <a:r>
              <a:rPr lang="de-DE" sz="2400" b="1" dirty="0"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ym typeface="Wingdings" panose="05000000000000000000" pitchFamily="2" charset="2"/>
              </a:rPr>
              <a:t>case</a:t>
            </a:r>
            <a:r>
              <a:rPr lang="de-DE" sz="2400" b="1" dirty="0">
                <a:sym typeface="Wingdings" panose="05000000000000000000" pitchFamily="2" charset="2"/>
              </a:rPr>
              <a:t>  vollständige Neuinstallation über </a:t>
            </a:r>
            <a:r>
              <a:rPr lang="de-DE" sz="2400" b="1" dirty="0" err="1">
                <a:sym typeface="Wingdings" panose="05000000000000000000" pitchFamily="2" charset="2"/>
              </a:rPr>
              <a:t>Mediacreationstool</a:t>
            </a:r>
            <a:r>
              <a:rPr lang="de-DE" sz="2400" b="1" dirty="0">
                <a:sym typeface="Wingdings" panose="05000000000000000000" pitchFamily="2" charset="2"/>
              </a:rPr>
              <a:t> von MS</a:t>
            </a:r>
            <a:br>
              <a:rPr lang="de-DE" sz="2400" b="1" dirty="0"/>
            </a:br>
            <a:br>
              <a:rPr lang="de-DE" sz="2400" b="1" dirty="0"/>
            </a:br>
            <a:br>
              <a:rPr lang="de-DE" sz="2200" b="1" dirty="0"/>
            </a:br>
            <a:endParaRPr lang="de-DE" sz="22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cs typeface="Vrinda" panose="020B0502040204020203" pitchFamily="34" charset="0"/>
              </a:rPr>
              <a:t>Netzwerk – ein großes Geheimnis oder Sicherheit?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Was wissen die Provider über uns?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Laptop startet nicht – Was tun?</a:t>
            </a:r>
            <a:b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Warum ist der „Spam“-Ordner in Outlook der bessere Posteingangsordner?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Schutz vor Malware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Ein Virus hat zugeschlagen – Schaden verhindert, Technik gewohnt weiter nutzen 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</p:txBody>
      </p:sp>
    </p:spTree>
    <p:extLst>
      <p:ext uri="{BB962C8B-B14F-4D97-AF65-F5344CB8AC3E}">
        <p14:creationId xmlns:p14="http://schemas.microsoft.com/office/powerpoint/2010/main" val="2449121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sz="6400" b="1" dirty="0"/>
              <a:t>Warum ist der „Spam“-Ordner in Outlook der bessere Posteingangsordner?</a:t>
            </a:r>
            <a:br>
              <a:rPr lang="de-DE" sz="6400" b="1" dirty="0"/>
            </a:br>
            <a:endParaRPr lang="de-DE" sz="6400" b="1" dirty="0"/>
          </a:p>
          <a:p>
            <a:pPr marL="0" indent="0">
              <a:buNone/>
            </a:pPr>
            <a:r>
              <a:rPr lang="de-DE" sz="3600" b="1" dirty="0"/>
              <a:t>Im Posteingangsordner von dem Programm Outlook und in allen Webclients werden die E-Mails vollständig angezeigt. Wenn nicht definitiv ausgestellt, werden auch Bilder von Servern nachgeladen und der Empfang einer (Spam)-E-Mail ist bestätigt. Dann erhalten Sie sehr schnell weiteren Spam. </a:t>
            </a:r>
            <a:r>
              <a:rPr lang="de-DE" sz="3600" b="1" dirty="0">
                <a:sym typeface="Wingdings" panose="05000000000000000000" pitchFamily="2" charset="2"/>
              </a:rPr>
              <a:t> „Bestätigte“ E-Mail-Accounts – wie auch bestätigte Telefonnummern werden teuer verkauft!!!</a:t>
            </a:r>
          </a:p>
          <a:p>
            <a:pPr marL="0" indent="0">
              <a:buNone/>
            </a:pPr>
            <a:r>
              <a:rPr lang="de-DE" sz="3600" b="1" dirty="0">
                <a:sym typeface="Wingdings" panose="05000000000000000000" pitchFamily="2" charset="2"/>
              </a:rPr>
              <a:t>Der „Junk“- oder „Spam“- Ordner in Outlook blockiert alle externen</a:t>
            </a:r>
            <a:r>
              <a:rPr lang="de-DE" sz="3600" b="1" dirty="0"/>
              <a:t> Verbindungen. Auch ein Klick auf den Link wird ignoriert. Hohe Sicherheit.</a:t>
            </a:r>
          </a:p>
          <a:p>
            <a:pPr marL="0" indent="0">
              <a:buNone/>
            </a:pPr>
            <a:r>
              <a:rPr lang="de-DE" sz="3600" b="1" dirty="0"/>
              <a:t>Zum Ausführen eines Links oder Ansehen von eingebetteten Fotos </a:t>
            </a:r>
            <a:r>
              <a:rPr lang="de-DE" sz="3600" b="1" dirty="0">
                <a:sym typeface="Wingdings" panose="05000000000000000000" pitchFamily="2" charset="2"/>
              </a:rPr>
              <a:t> E-Mail in einen anderen Ordner verschieben.</a:t>
            </a:r>
            <a:br>
              <a:rPr lang="de-DE" sz="3600" b="1" dirty="0">
                <a:sym typeface="Wingdings" panose="05000000000000000000" pitchFamily="2" charset="2"/>
              </a:rPr>
            </a:br>
            <a:r>
              <a:rPr lang="de-DE" sz="3600" b="1" dirty="0">
                <a:sym typeface="Wingdings" panose="05000000000000000000" pitchFamily="2" charset="2"/>
              </a:rPr>
              <a:t>Grundeinstellung von Outlook ist für E-Mail-Absender, die nicht als sicher eingestuft sind, dass Bilder von Servern erst einmal nicht nachgeladen werden. </a:t>
            </a:r>
            <a:br>
              <a:rPr lang="de-DE" sz="3600" b="1" dirty="0"/>
            </a:br>
            <a:br>
              <a:rPr lang="de-DE" sz="3600" b="1" dirty="0"/>
            </a:br>
            <a:br>
              <a:rPr lang="de-DE" sz="8000" b="1" dirty="0"/>
            </a:br>
            <a:endParaRPr lang="de-DE" sz="80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cs typeface="Vrinda" panose="020B0502040204020203" pitchFamily="34" charset="0"/>
              </a:rPr>
              <a:t>Netzwerk – ein großes Geheimnis oder Sicherheit?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Was wissen die Provider über uns?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Laptop startet nicht – Was tun?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Warum ist der „Spam“-Ordner in Outlook der bessere Posteingangsordner?</a:t>
            </a:r>
            <a:b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Schutz vor Malware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Ein Virus hat zugeschlagen – Schaden verhindert, Technik gewohnt weiter nutzen 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7ED70B4-AF75-44C8-86C3-99978CAB6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414" y="4638338"/>
            <a:ext cx="8091423" cy="210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09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4000" b="1" dirty="0"/>
              <a:t>Warum ist der „Spam“-Ordner in Outlook der bessere Posteingangsordner?</a:t>
            </a:r>
            <a:br>
              <a:rPr lang="de-DE" sz="4000" b="1" dirty="0"/>
            </a:br>
            <a:endParaRPr lang="de-DE" sz="4000" b="1" dirty="0"/>
          </a:p>
          <a:p>
            <a:pPr marL="0" indent="0">
              <a:buNone/>
            </a:pPr>
            <a:r>
              <a:rPr lang="de-DE" sz="2200" b="1" dirty="0"/>
              <a:t>Regel für E-Mails in Outlook erstellen!</a:t>
            </a:r>
            <a:br>
              <a:rPr lang="de-DE" sz="2200" b="1" dirty="0"/>
            </a:br>
            <a:br>
              <a:rPr lang="de-DE" sz="2200" b="1" dirty="0"/>
            </a:br>
            <a:r>
              <a:rPr lang="de-DE" sz="2200" b="1" dirty="0"/>
              <a:t>1. Regel: alle eingehenden Mails</a:t>
            </a:r>
            <a:br>
              <a:rPr lang="de-DE" sz="2200" b="1" dirty="0"/>
            </a:br>
            <a:r>
              <a:rPr lang="de-DE" sz="2200" b="1" dirty="0"/>
              <a:t>in den Junk-Ordner verschieben.</a:t>
            </a:r>
          </a:p>
          <a:p>
            <a:pPr marL="0" indent="0">
              <a:buNone/>
            </a:pPr>
            <a:r>
              <a:rPr lang="de-DE" sz="2200" b="1" dirty="0"/>
              <a:t>Danach vom  Junk-Ordner alle</a:t>
            </a:r>
            <a:br>
              <a:rPr lang="de-DE" sz="2200" b="1" dirty="0"/>
            </a:br>
            <a:r>
              <a:rPr lang="de-DE" sz="2200" b="1" dirty="0"/>
              <a:t>sicheren E-Mails per Regel in einen</a:t>
            </a:r>
            <a:br>
              <a:rPr lang="de-DE" sz="2200" b="1" dirty="0"/>
            </a:br>
            <a:r>
              <a:rPr lang="de-DE" sz="2200" b="1" dirty="0"/>
              <a:t>anderen Ordner verschieben.</a:t>
            </a:r>
          </a:p>
          <a:p>
            <a:pPr marL="0" indent="0">
              <a:buNone/>
            </a:pPr>
            <a:r>
              <a:rPr lang="de-DE" sz="2200" b="1" dirty="0"/>
              <a:t>Die restlichen E-Mail kontrollieren,</a:t>
            </a:r>
            <a:br>
              <a:rPr lang="de-DE" sz="2200" b="1" dirty="0"/>
            </a:br>
            <a:r>
              <a:rPr lang="de-DE" sz="2200" b="1" dirty="0"/>
              <a:t>ev. weitere Regeln erstellen, bis</a:t>
            </a:r>
            <a:br>
              <a:rPr lang="de-DE" sz="2200" b="1" dirty="0"/>
            </a:br>
            <a:r>
              <a:rPr lang="de-DE" sz="2200" b="1" dirty="0"/>
              <a:t>wirklich nur noch Spam im Ordner ist.</a:t>
            </a:r>
            <a:br>
              <a:rPr lang="de-DE" sz="2200" b="1" dirty="0"/>
            </a:br>
            <a:r>
              <a:rPr lang="de-DE" sz="2200" b="1" dirty="0"/>
              <a:t>In Outlook Inhalt vom Spam-Ordner</a:t>
            </a:r>
            <a:br>
              <a:rPr lang="de-DE" sz="2200" b="1" dirty="0"/>
            </a:br>
            <a:r>
              <a:rPr lang="de-DE" sz="2200" b="1" dirty="0"/>
              <a:t>löschen-</a:t>
            </a:r>
            <a:br>
              <a:rPr lang="de-DE" sz="2000" b="1" dirty="0"/>
            </a:br>
            <a:endParaRPr lang="de-DE" sz="20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cs typeface="Vrinda" panose="020B0502040204020203" pitchFamily="34" charset="0"/>
              </a:rPr>
              <a:t>Netzwerk – ein großes Geheimnis oder Sicherheit?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Was wissen die Provider über uns?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Laptop startet nicht – Was tun?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Warum ist der „Spam“-Ordner in Outlook der bessere Posteingangsordner?</a:t>
            </a:r>
            <a:b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Schutz vor Malware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Ein Virus hat zugeschlagen – Schaden verhindert, Technik gewohnt weiter nutzen 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C4117F6-3338-4B8F-9F10-2785EFD8A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882" y="2429819"/>
            <a:ext cx="5060118" cy="24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11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/>
              <a:t>Warum ist der „Spam“-Ordner in Outlook der bessere Posteingangsordner?</a:t>
            </a:r>
            <a:br>
              <a:rPr lang="de-DE" sz="4000" b="1" dirty="0"/>
            </a:br>
            <a:br>
              <a:rPr lang="de-DE" dirty="0"/>
            </a:br>
            <a:r>
              <a:rPr lang="de-DE" sz="2000" b="1" dirty="0"/>
              <a:t>Webclient wie Web.de, Outlook.de oder Gmail.de!</a:t>
            </a:r>
            <a:br>
              <a:rPr lang="de-DE" sz="2000" b="1" dirty="0"/>
            </a:br>
            <a:br>
              <a:rPr lang="de-DE" sz="2000" b="1" dirty="0"/>
            </a:br>
            <a:r>
              <a:rPr lang="de-DE" sz="2000" b="1" dirty="0"/>
              <a:t>Alle als Spam-Mail erkannten</a:t>
            </a:r>
            <a:br>
              <a:rPr lang="de-DE" sz="2000" b="1" dirty="0"/>
            </a:br>
            <a:r>
              <a:rPr lang="de-DE" sz="2000" b="1" dirty="0"/>
              <a:t>E-Mails in den Spam-Ordner</a:t>
            </a:r>
            <a:br>
              <a:rPr lang="de-DE" sz="2000" b="1" dirty="0"/>
            </a:br>
            <a:r>
              <a:rPr lang="de-DE" sz="2000" b="1" dirty="0"/>
              <a:t>verschieben</a:t>
            </a:r>
            <a:br>
              <a:rPr lang="de-DE" sz="2000" b="1" dirty="0"/>
            </a:br>
            <a:r>
              <a:rPr lang="de-DE" sz="2000" b="1" dirty="0"/>
              <a:t>Dort belassen, den der Anbieter</a:t>
            </a:r>
            <a:br>
              <a:rPr lang="de-DE" sz="2000" b="1" dirty="0"/>
            </a:br>
            <a:r>
              <a:rPr lang="de-DE" sz="2000" b="1" dirty="0"/>
              <a:t>wird</a:t>
            </a:r>
            <a:br>
              <a:rPr lang="de-DE" sz="2000" b="1" dirty="0"/>
            </a:br>
            <a:r>
              <a:rPr lang="de-DE" sz="2000" b="1" dirty="0"/>
              <a:t>nach diesem Muster alle künftigen </a:t>
            </a:r>
            <a:br>
              <a:rPr lang="de-DE" sz="2000" b="1" dirty="0"/>
            </a:br>
            <a:r>
              <a:rPr lang="de-DE" sz="2000" b="1" dirty="0"/>
              <a:t>E-Mails dort hin verschieben.</a:t>
            </a:r>
          </a:p>
          <a:p>
            <a:pPr marL="0" indent="0">
              <a:buNone/>
            </a:pPr>
            <a:r>
              <a:rPr lang="de-DE" sz="2000" b="1" dirty="0"/>
              <a:t>Das heißt, auch ab und zu den</a:t>
            </a:r>
            <a:br>
              <a:rPr lang="de-DE" sz="2000" b="1" dirty="0"/>
            </a:br>
            <a:r>
              <a:rPr lang="de-DE" sz="2000" b="1" dirty="0"/>
              <a:t> Spam-Ordner kontrollieren.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cs typeface="Vrinda" panose="020B0502040204020203" pitchFamily="34" charset="0"/>
              </a:rPr>
              <a:t>Netzwerk – ein großes Geheimnis oder Sicherheit?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Was wissen die Provider über uns?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Laptop startet nicht – Was tun?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Warum ist der „Spam“-Ordner in Outlook der bessere Posteingangsordner?</a:t>
            </a:r>
            <a:b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Schutz vor Malware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Ein Virus hat zugeschlagen – Schaden verhindert, Technik gewohnt weiter nutzen 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D5B379F-FB10-4760-ADD0-0B953B22C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055" y="3140531"/>
            <a:ext cx="5364945" cy="35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7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4700" b="1" dirty="0"/>
              <a:t>Das Netzwerk</a:t>
            </a:r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r>
              <a:rPr lang="de-DE" sz="2200" b="1" dirty="0"/>
              <a:t>Bis Mitte der 90-iger waren private </a:t>
            </a:r>
            <a:r>
              <a:rPr lang="de-DE" sz="2200" b="1" dirty="0" err="1"/>
              <a:t>PC´s</a:t>
            </a:r>
            <a:r>
              <a:rPr lang="de-DE" sz="2200" b="1" dirty="0"/>
              <a:t> ohne Netz. Zusatzgeräte waren mit div. Kabeltypen mit dem PC verbunden, Angriffe nur über Tauschdisketten</a:t>
            </a:r>
            <a:br>
              <a:rPr lang="de-DE" sz="2200" b="1" dirty="0"/>
            </a:br>
            <a:endParaRPr lang="de-DE" sz="2200" b="1" dirty="0"/>
          </a:p>
          <a:p>
            <a:pPr marL="0" indent="0">
              <a:buNone/>
            </a:pPr>
            <a:r>
              <a:rPr lang="de-DE" sz="2200" b="1" dirty="0"/>
              <a:t>BTX </a:t>
            </a:r>
            <a:r>
              <a:rPr lang="de-DE" sz="2200" b="1" dirty="0">
                <a:sym typeface="Wingdings" panose="05000000000000000000" pitchFamily="2" charset="2"/>
              </a:rPr>
              <a:t> Modem  BTX-Programm  Internetbrowser  PC erste Betrugsversuche über versteckte Hinweise – Viren über exe-Dateien (gecrackte Bezahlprogramme)</a:t>
            </a:r>
          </a:p>
          <a:p>
            <a:pPr marL="0" indent="0">
              <a:buNone/>
            </a:pPr>
            <a:endParaRPr lang="de-DE" sz="2200" b="1" dirty="0"/>
          </a:p>
          <a:p>
            <a:pPr marL="0" indent="0">
              <a:buNone/>
            </a:pPr>
            <a:r>
              <a:rPr lang="de-DE" sz="2200" b="1" dirty="0"/>
              <a:t>Internet-Provider </a:t>
            </a:r>
            <a:r>
              <a:rPr lang="de-DE" sz="2200" b="1" dirty="0">
                <a:sym typeface="Wingdings" panose="05000000000000000000" pitchFamily="2" charset="2"/>
              </a:rPr>
              <a:t> Modem  PC (Internetbrowser, E-Mail-Programme)</a:t>
            </a:r>
          </a:p>
          <a:p>
            <a:pPr marL="0" indent="0">
              <a:buNone/>
            </a:pPr>
            <a:endParaRPr lang="de-DE" sz="2200" b="1" dirty="0"/>
          </a:p>
          <a:p>
            <a:pPr marL="0" indent="0">
              <a:buNone/>
            </a:pPr>
            <a:r>
              <a:rPr lang="de-DE" sz="2200" b="1" dirty="0"/>
              <a:t>Internet-Provider </a:t>
            </a:r>
            <a:r>
              <a:rPr lang="de-DE" sz="2200" b="1" dirty="0">
                <a:sym typeface="Wingdings" panose="05000000000000000000" pitchFamily="2" charset="2"/>
              </a:rPr>
              <a:t> Router  Netzwerkkabel, WLAN oder Bluetooth  –&gt; </a:t>
            </a:r>
            <a:r>
              <a:rPr lang="de-DE" sz="2200" b="1" dirty="0" err="1">
                <a:sym typeface="Wingdings" panose="05000000000000000000" pitchFamily="2" charset="2"/>
              </a:rPr>
              <a:t>PC´s</a:t>
            </a:r>
            <a:r>
              <a:rPr lang="de-DE" sz="2200" b="1" dirty="0">
                <a:sym typeface="Wingdings" panose="05000000000000000000" pitchFamily="2" charset="2"/>
              </a:rPr>
              <a:t> und Zusatzgeräte, wie Drucker, Scanner (Austausch im Netz möglich)</a:t>
            </a:r>
            <a:endParaRPr lang="de-DE" sz="2200" b="1" dirty="0"/>
          </a:p>
          <a:p>
            <a:pPr marL="0" indent="0">
              <a:buNone/>
            </a:pPr>
            <a:br>
              <a:rPr lang="de-DE" sz="2200" dirty="0"/>
            </a:br>
            <a:br>
              <a:rPr lang="de-DE" sz="2200" dirty="0"/>
            </a:br>
            <a:br>
              <a:rPr lang="de-DE" sz="2200" dirty="0"/>
            </a:br>
            <a:br>
              <a:rPr lang="de-DE" sz="2000" dirty="0"/>
            </a:br>
            <a:br>
              <a:rPr lang="de-DE" sz="2000" b="1" dirty="0"/>
            </a:br>
            <a:br>
              <a:rPr lang="de-DE" sz="2000" b="1" dirty="0"/>
            </a:br>
            <a:endParaRPr lang="de-DE" sz="2000" b="1" dirty="0"/>
          </a:p>
          <a:p>
            <a:pPr marL="0" indent="0">
              <a:buNone/>
            </a:pPr>
            <a:br>
              <a:rPr lang="de-DE" sz="2000" dirty="0"/>
            </a:br>
            <a:br>
              <a:rPr lang="de-DE" sz="2000" dirty="0"/>
            </a:br>
            <a:endParaRPr lang="de-DE" sz="20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Netzwerk – ein großes Geheimnis oder Sicherheit?</a:t>
            </a:r>
            <a:b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Was wissen die Provider über uns?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Laptop startet nicht – Was tun?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Warum ist der „Spam“-Ordner in Outlook der bessere Posteingangsordner?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Schutz vor Malware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Ein Virus hat zugeschlagen – Schaden verhindert, Technik gewohnt weiter nutzen 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</p:txBody>
      </p:sp>
    </p:spTree>
    <p:extLst>
      <p:ext uri="{BB962C8B-B14F-4D97-AF65-F5344CB8AC3E}">
        <p14:creationId xmlns:p14="http://schemas.microsoft.com/office/powerpoint/2010/main" val="1854960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/>
              <a:t>Malware-Angriff </a:t>
            </a:r>
            <a:r>
              <a:rPr lang="de-DE" sz="4000" b="1" dirty="0">
                <a:sym typeface="Wingdings" panose="05000000000000000000" pitchFamily="2" charset="2"/>
              </a:rPr>
              <a:t> Schutz</a:t>
            </a:r>
            <a:endParaRPr lang="de-DE" sz="4000" b="1" dirty="0"/>
          </a:p>
          <a:p>
            <a:pPr marL="0" indent="0">
              <a:buNone/>
            </a:pPr>
            <a:br>
              <a:rPr lang="de-DE" sz="2000" b="1" dirty="0"/>
            </a:br>
            <a:r>
              <a:rPr lang="de-DE" sz="2000" b="1" dirty="0"/>
              <a:t>Das WICHTIGSTE Programm auf Smartphone und Windows 10 Rechner ist IMMER ein gutes Antivirenprogramm!</a:t>
            </a:r>
            <a:br>
              <a:rPr lang="de-DE" sz="2000" b="1" dirty="0"/>
            </a:br>
            <a:br>
              <a:rPr lang="de-DE" sz="2000" b="1" dirty="0"/>
            </a:br>
            <a:r>
              <a:rPr lang="de-DE" sz="2000" b="1" dirty="0"/>
              <a:t>Gut: </a:t>
            </a:r>
            <a:br>
              <a:rPr lang="de-DE" sz="2000" b="1" dirty="0"/>
            </a:br>
            <a:r>
              <a:rPr lang="de-DE" sz="2000" b="1" dirty="0"/>
              <a:t>Häufige Updates der Virensignatur</a:t>
            </a:r>
            <a:br>
              <a:rPr lang="de-DE" sz="2000" b="1" dirty="0"/>
            </a:br>
            <a:r>
              <a:rPr lang="de-DE" sz="2000" b="1" dirty="0"/>
              <a:t>Kontrolle aller Dateien beim Zugriff</a:t>
            </a:r>
            <a:br>
              <a:rPr lang="de-DE" sz="2000" b="1" dirty="0"/>
            </a:br>
            <a:r>
              <a:rPr lang="de-DE" sz="2000" b="1" dirty="0"/>
              <a:t>Kontrolle aller E-Mails nebst Anhang</a:t>
            </a:r>
            <a:br>
              <a:rPr lang="de-DE" sz="2000" b="1" dirty="0"/>
            </a:br>
            <a:r>
              <a:rPr lang="de-DE" sz="2000" b="1" dirty="0"/>
              <a:t>täglicher Scan aller Festplatten</a:t>
            </a:r>
          </a:p>
          <a:p>
            <a:pPr marL="0" indent="0">
              <a:buNone/>
            </a:pPr>
            <a:r>
              <a:rPr lang="de-DE" sz="2000" b="1" dirty="0"/>
              <a:t>Das Windows-Tool zum Entfernen bösartiger Software – Bestandteil  von Windows 7 bis 10 wird nur einmal je Monat geupdatet. Schwachpunkt </a:t>
            </a:r>
          </a:p>
          <a:p>
            <a:pPr marL="0" indent="0">
              <a:buNone/>
            </a:pPr>
            <a:r>
              <a:rPr lang="de-DE" sz="2000" b="1" dirty="0"/>
              <a:t>Neugier zügeln bei fremden E-Mail</a:t>
            </a:r>
          </a:p>
          <a:p>
            <a:pPr marL="0" indent="0">
              <a:buNone/>
            </a:pPr>
            <a:r>
              <a:rPr lang="de-DE" sz="2000" b="1" dirty="0"/>
              <a:t>Tor-Netzwerk / Einstellung im Browser „Private-Seite“ ist kein Schutz</a:t>
            </a:r>
          </a:p>
          <a:p>
            <a:pPr marL="0" indent="0">
              <a:buNone/>
            </a:pPr>
            <a:r>
              <a:rPr lang="de-DE" sz="2000" b="1" dirty="0" err="1"/>
              <a:t>Netzwerkports</a:t>
            </a:r>
            <a:r>
              <a:rPr lang="de-DE" sz="2000" b="1" dirty="0"/>
              <a:t> und Router auf Fremdzugriff prüfen!</a:t>
            </a:r>
          </a:p>
          <a:p>
            <a:pPr marL="0" indent="0">
              <a:buNone/>
            </a:pPr>
            <a:r>
              <a:rPr lang="de-DE" sz="2000" b="1" dirty="0"/>
              <a:t>Fremde Dateien, Sticks </a:t>
            </a:r>
            <a:r>
              <a:rPr lang="de-DE" sz="2000" b="1" dirty="0" err="1"/>
              <a:t>u.s.w</a:t>
            </a:r>
            <a:r>
              <a:rPr lang="de-DE" sz="2000" b="1" dirty="0"/>
              <a:t>. IMMER erst nach Viren scannen!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cs typeface="Vrinda" panose="020B0502040204020203" pitchFamily="34" charset="0"/>
              </a:rPr>
              <a:t>Netzwerk – ein großes Geheimnis oder Sicherheit?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Was wissen die Provider über uns?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Laptop startet nicht – Was tun?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Warum ist der „Spam“-Ordner in Outlook der bessere Posteingangsordner?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Schutz vor Malware</a:t>
            </a:r>
            <a:b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</a:br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Ein Virus hat zugeschlagen – Schaden verhindert, Technik gewohnt weiter nutzen </a:t>
            </a:r>
            <a:b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</p:txBody>
      </p:sp>
    </p:spTree>
    <p:extLst>
      <p:ext uri="{BB962C8B-B14F-4D97-AF65-F5344CB8AC3E}">
        <p14:creationId xmlns:p14="http://schemas.microsoft.com/office/powerpoint/2010/main" val="849250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/>
              <a:t>Jetzt hat er aber doch zugeschlagen!</a:t>
            </a:r>
          </a:p>
          <a:p>
            <a:pPr marL="0" indent="0">
              <a:buNone/>
            </a:pPr>
            <a:br>
              <a:rPr lang="de-DE" sz="2000" b="1" dirty="0"/>
            </a:br>
            <a:r>
              <a:rPr lang="de-DE" sz="2000" b="1" dirty="0"/>
              <a:t>Letzte Aktion merken! Zeit notieren!</a:t>
            </a:r>
          </a:p>
          <a:p>
            <a:pPr marL="0" indent="0">
              <a:buNone/>
            </a:pPr>
            <a:r>
              <a:rPr lang="de-DE" sz="2000" b="1" dirty="0"/>
              <a:t>Sofort Rechner von der Peripherie trennen und Ausschalten (vier Sek. Ausschaltknopf oder besser bei PC – Stromzufuhr abziehen.</a:t>
            </a:r>
          </a:p>
          <a:p>
            <a:pPr marL="0" indent="0">
              <a:buNone/>
            </a:pPr>
            <a:r>
              <a:rPr lang="de-DE" sz="2000" b="1" dirty="0"/>
              <a:t>Stick oder Rettungs-/Antiviren-CD besorgen, um mit  einem externen Betriebssystem auf diesem Rechner zuarbeiten.</a:t>
            </a:r>
          </a:p>
          <a:p>
            <a:pPr marL="0" indent="0">
              <a:buNone/>
            </a:pPr>
            <a:r>
              <a:rPr lang="de-DE" sz="2000" b="1" dirty="0"/>
              <a:t>Über ein externes Betriebssystem sind </a:t>
            </a:r>
            <a:br>
              <a:rPr lang="de-DE" sz="2000" b="1" dirty="0"/>
            </a:br>
            <a:r>
              <a:rPr lang="de-DE" sz="2000" b="1" dirty="0"/>
              <a:t>ein Virenscan, </a:t>
            </a:r>
            <a:br>
              <a:rPr lang="de-DE" sz="2000" b="1" dirty="0"/>
            </a:br>
            <a:r>
              <a:rPr lang="de-DE" sz="2000" b="1" dirty="0"/>
              <a:t>die Suche nach Dateien, die durch die Malware geändert wurden(letzte Änderung), möglich, </a:t>
            </a:r>
            <a:br>
              <a:rPr lang="de-DE" sz="2000" b="1" dirty="0"/>
            </a:br>
            <a:r>
              <a:rPr lang="de-DE" sz="2000" b="1" dirty="0"/>
              <a:t>Rücksetzung auf den letzten Wiederherstellungspunkt vor Virenbefall,</a:t>
            </a:r>
          </a:p>
          <a:p>
            <a:pPr marL="0" indent="0">
              <a:buNone/>
            </a:pPr>
            <a:r>
              <a:rPr lang="de-DE" sz="2000" b="1" dirty="0"/>
              <a:t>ohne dass der Virus aktiv wird.</a:t>
            </a:r>
            <a:endParaRPr lang="de-DE" sz="20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cs typeface="Vrinda" panose="020B0502040204020203" pitchFamily="34" charset="0"/>
              </a:rPr>
              <a:t>Netzwerk – ein großes Geheimnis oder Sicherheit?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Was wissen die Provider über uns?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Laptop startet nicht – Was tun?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Warum ist der „Spam“-Ordner in Outlook der bessere Posteingangsordner?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Schutz vor Malware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Ein Virus hat zugeschlagen – Schaden verhindert, Technik gewohnt weiter nutzen 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</p:txBody>
      </p:sp>
    </p:spTree>
    <p:extLst>
      <p:ext uri="{BB962C8B-B14F-4D97-AF65-F5344CB8AC3E}">
        <p14:creationId xmlns:p14="http://schemas.microsoft.com/office/powerpoint/2010/main" val="2414271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>
                <a:latin typeface="+mj-lt"/>
              </a:rPr>
              <a:t>Datei-Explorer in Windows – Letzte Änderung</a:t>
            </a:r>
          </a:p>
          <a:p>
            <a:pPr marL="0" indent="0">
              <a:buNone/>
            </a:pPr>
            <a:r>
              <a:rPr lang="de-DE" sz="2000" b="1" dirty="0"/>
              <a:t>Suchen nach „Letzter Änderung“ PC markieren linke Spalte  „*.*“ oben rechts (Lupensymbol) Zeitpunkt „Heute“ – Beachten – bei einem externen Betriebssystem die Laufwerke des ursprünglichen Rechners einbinden und nur die scannen</a:t>
            </a:r>
            <a:br>
              <a:rPr lang="de-DE" sz="2000" b="1" dirty="0"/>
            </a:br>
            <a:endParaRPr lang="de-DE" sz="2000" dirty="0"/>
          </a:p>
          <a:p>
            <a:pPr marL="0" indent="0">
              <a:buNone/>
            </a:pPr>
            <a:endParaRPr lang="de-DE" sz="8000" dirty="0"/>
          </a:p>
          <a:p>
            <a:pPr marL="0" indent="0">
              <a:buNone/>
            </a:pPr>
            <a:br>
              <a:rPr lang="de-DE" sz="2400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cs typeface="Vrinda" panose="020B0502040204020203" pitchFamily="34" charset="0"/>
              </a:rPr>
              <a:t>Netzwerk – ein großes Geheimnis oder Sicherheit?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Was wissen die Provider über uns?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Laptop startet nicht – Was tun?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Warum ist der „Spam“-Ordner in Outlook der bessere Posteingangsordner?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Schutz vor Malware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Ein Virus hat zugeschlagen – Schaden verhindert, Technik gewohnt weiter nutzen 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26DB73-3FF9-4B82-9203-BD72C6520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86" y="2795503"/>
            <a:ext cx="8248262" cy="406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70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>
                <a:latin typeface="+mj-lt"/>
              </a:rPr>
              <a:t>Handy verseucht</a:t>
            </a:r>
          </a:p>
          <a:p>
            <a:pPr marL="0" indent="0">
              <a:buNone/>
            </a:pPr>
            <a:r>
              <a:rPr lang="de-DE" sz="2000" b="1" dirty="0"/>
              <a:t>APP löschen,  die den Virenbefall verursacht hat</a:t>
            </a:r>
          </a:p>
          <a:p>
            <a:pPr marL="0" indent="0">
              <a:buNone/>
            </a:pPr>
            <a:r>
              <a:rPr lang="de-DE" sz="2000" b="1" dirty="0"/>
              <a:t>Es gibt die Möglichkeit, ein Handy auf Werkzustand zurückzusetzen.</a:t>
            </a:r>
            <a:br>
              <a:rPr lang="de-DE" sz="2000" b="1" dirty="0"/>
            </a:br>
            <a:r>
              <a:rPr lang="de-DE" sz="2000" b="1" dirty="0"/>
              <a:t>Glücklich ist der, der seine Fotos auf SD-Karte oder in die Cloud gesichert hat.</a:t>
            </a:r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r>
              <a:rPr lang="de-DE" sz="2000" b="1" dirty="0"/>
              <a:t>Handy gestohlen?</a:t>
            </a:r>
          </a:p>
          <a:p>
            <a:pPr marL="0" indent="0">
              <a:buNone/>
            </a:pPr>
            <a:r>
              <a:rPr lang="de-DE" sz="2000" b="1" dirty="0"/>
              <a:t>Über Google-Konto Standort feststellen</a:t>
            </a:r>
          </a:p>
          <a:p>
            <a:pPr marL="0" indent="0">
              <a:buNone/>
            </a:pPr>
            <a:r>
              <a:rPr lang="de-DE" sz="2000" b="1" dirty="0"/>
              <a:t>Notfalls Handy sperren oder auch auf Werkzustand zurücksetzen.</a:t>
            </a:r>
            <a:endParaRPr lang="de-DE" sz="2000" dirty="0"/>
          </a:p>
          <a:p>
            <a:pPr marL="0" indent="0">
              <a:buNone/>
            </a:pPr>
            <a:endParaRPr lang="de-DE" sz="8000" dirty="0"/>
          </a:p>
          <a:p>
            <a:pPr marL="0" indent="0">
              <a:buNone/>
            </a:pPr>
            <a:br>
              <a:rPr lang="de-DE" sz="2400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cs typeface="Vrinda" panose="020B0502040204020203" pitchFamily="34" charset="0"/>
              </a:rPr>
              <a:t>Netzwerk – ein großes Geheimnis oder Sicherheit?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Was wissen die Provider über uns?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Laptop startet nicht – Was tun?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Warum ist der „Spam“-Ordner in Outlook der bessere Posteingangsordner?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Schutz vor Malware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Ein Virus hat zugeschlagen – Schaden verhindert, Technik gewohnt weiter nutzen 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</p:txBody>
      </p:sp>
    </p:spTree>
    <p:extLst>
      <p:ext uri="{BB962C8B-B14F-4D97-AF65-F5344CB8AC3E}">
        <p14:creationId xmlns:p14="http://schemas.microsoft.com/office/powerpoint/2010/main" val="2156332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4300" b="1" dirty="0"/>
              <a:t>Malware, Viren und Würmer für Windows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r>
              <a:rPr lang="de-DE" sz="2400" b="1" dirty="0"/>
              <a:t>Windows ist das verbreiterste private Betriebssystem. Es lohnt sich Malware zu entwickeln.</a:t>
            </a:r>
          </a:p>
          <a:p>
            <a:pPr marL="0" indent="0">
              <a:buNone/>
            </a:pPr>
            <a:r>
              <a:rPr lang="de-DE" sz="2400" b="1" dirty="0"/>
              <a:t>Sicherheitslücken in Windows und Programmen</a:t>
            </a:r>
          </a:p>
          <a:p>
            <a:pPr marL="0" indent="0">
              <a:buNone/>
            </a:pPr>
            <a:r>
              <a:rPr lang="de-DE" sz="2400" b="1" dirty="0"/>
              <a:t>Verkauf von Sicherheitslücken an Kriminelle und Geheimdienste ist lukrativer als diese dem Hersteller zu melden.</a:t>
            </a:r>
          </a:p>
          <a:p>
            <a:pPr marL="0" indent="0">
              <a:buNone/>
            </a:pPr>
            <a:r>
              <a:rPr lang="de-DE" sz="2400" b="1" dirty="0"/>
              <a:t>Lange Bearbeitungszeiten von bekannten Sicherheitslücken</a:t>
            </a:r>
            <a:br>
              <a:rPr lang="de-DE" sz="2400" b="1" dirty="0"/>
            </a:br>
            <a:endParaRPr lang="de-DE" sz="2400" b="1" dirty="0"/>
          </a:p>
          <a:p>
            <a:pPr marL="0" indent="0">
              <a:buNone/>
            </a:pPr>
            <a:r>
              <a:rPr lang="de-DE" sz="2400" b="1" dirty="0"/>
              <a:t>E-Mail, E-Mail-Anhänge, </a:t>
            </a:r>
            <a:r>
              <a:rPr lang="de-DE" sz="2400" b="1" dirty="0" err="1"/>
              <a:t>Whatsapp</a:t>
            </a:r>
            <a:r>
              <a:rPr lang="de-DE" sz="2400" b="1" dirty="0"/>
              <a:t>-Anhänge, Facebook-“Zusatz-APPs“, manipulierte Fotos, Webseiten</a:t>
            </a:r>
          </a:p>
          <a:p>
            <a:pPr marL="0" indent="0">
              <a:buNone/>
            </a:pPr>
            <a:r>
              <a:rPr lang="de-DE" sz="2400" b="1" dirty="0"/>
              <a:t>Downloader holen sich Bestandteil von Malware am Virenscanner vorbei</a:t>
            </a:r>
          </a:p>
          <a:p>
            <a:pPr marL="0" indent="0">
              <a:buNone/>
            </a:pPr>
            <a:r>
              <a:rPr lang="de-DE" sz="2400" b="1" dirty="0"/>
              <a:t>Heuristische Verhaltenskontrolle</a:t>
            </a:r>
          </a:p>
          <a:p>
            <a:pPr marL="0" indent="0">
              <a:buNone/>
            </a:pPr>
            <a:r>
              <a:rPr lang="de-DE" sz="2400" b="1" dirty="0"/>
              <a:t>Auf JEDEN PC gehört eine Anti-Virus-Software.</a:t>
            </a: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cs typeface="Vrinda" panose="020B0502040204020203" pitchFamily="34" charset="0"/>
              </a:rPr>
              <a:t>Netzwerk – ein großes Geheimnis oder Sicherheit?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Was wissen die Provider über uns?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Laptop startet nicht – Was tun?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Warum ist der „Spam“-Ordner in Outlook der bessere Posteingangsordner?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Schutz vor Malware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Ein Virus hat zugeschlagen – Schaden verhindert, Technik gewohnt weiter nutzen 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</p:txBody>
      </p:sp>
    </p:spTree>
    <p:extLst>
      <p:ext uri="{BB962C8B-B14F-4D97-AF65-F5344CB8AC3E}">
        <p14:creationId xmlns:p14="http://schemas.microsoft.com/office/powerpoint/2010/main" val="4121208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4300" b="1" dirty="0"/>
              <a:t>Antivirenprogramme für Windows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r>
              <a:rPr lang="de-DE" sz="2400" b="1" dirty="0"/>
              <a:t>Über Chip.de, Heise.de oder andere Computerzeitungen aktuelle Bewertungen der Antivirenprogramme ermitteln.</a:t>
            </a:r>
          </a:p>
          <a:p>
            <a:pPr marL="0" indent="0">
              <a:buNone/>
            </a:pPr>
            <a:r>
              <a:rPr lang="de-DE" sz="2400" b="1" dirty="0"/>
              <a:t>Windows 10 enthält zwar ein eigenes Antivirenprogramm, das aber nur jeden Monat aktualisiert wird.</a:t>
            </a:r>
          </a:p>
          <a:p>
            <a:pPr marL="0" indent="0">
              <a:buNone/>
            </a:pPr>
            <a:r>
              <a:rPr lang="de-DE" sz="2400" b="1" dirty="0"/>
              <a:t>Kaufprogramme oder Freeware – unterschiedliche Aktualisierungsintervalle.</a:t>
            </a:r>
          </a:p>
          <a:p>
            <a:pPr marL="0" indent="0">
              <a:buNone/>
            </a:pPr>
            <a:r>
              <a:rPr lang="de-DE" sz="2400" b="1" dirty="0"/>
              <a:t>Erste Informationen über Verhaltensabschöpfung von Antivirenfreeware (AVAST)</a:t>
            </a:r>
            <a:br>
              <a:rPr lang="de-DE" sz="2400" b="1" dirty="0"/>
            </a:br>
            <a:endParaRPr lang="de-DE" sz="2400" b="1" dirty="0"/>
          </a:p>
          <a:p>
            <a:pPr marL="0" indent="0">
              <a:buNone/>
            </a:pPr>
            <a:r>
              <a:rPr lang="de-DE" sz="2400" b="1" dirty="0"/>
              <a:t>Zusätzlich ein Online-Antivirenprogramm auf externen Datenträger z.B. McAfee Labs Stinger Portable oder </a:t>
            </a:r>
            <a:r>
              <a:rPr lang="de-DE" sz="2400" b="1" dirty="0" err="1"/>
              <a:t>ClamWinPortable</a:t>
            </a:r>
            <a:r>
              <a:rPr lang="de-DE" sz="2400" b="1" dirty="0"/>
              <a:t> neueste Version über Herstellerseite !!!!</a:t>
            </a:r>
          </a:p>
          <a:p>
            <a:pPr marL="0" indent="0">
              <a:buNone/>
            </a:pPr>
            <a:r>
              <a:rPr lang="de-DE" sz="2400" b="1" dirty="0"/>
              <a:t>Festinstallierte Antivirenprogramme überwachen jede Aktivität, externe Scannen nur nach bekannter Malware</a:t>
            </a:r>
          </a:p>
          <a:p>
            <a:pPr marL="0" indent="0">
              <a:buNone/>
            </a:pPr>
            <a:r>
              <a:rPr lang="de-DE" sz="2400" b="1" dirty="0"/>
              <a:t>Heuristische Verhaltenskontrolle</a:t>
            </a:r>
          </a:p>
          <a:p>
            <a:pPr marL="0" indent="0">
              <a:buNone/>
            </a:pPr>
            <a:r>
              <a:rPr lang="de-DE" sz="2400" b="1" dirty="0"/>
              <a:t>Auf JEDEN PC gehört eine Anti-Virus-Software.</a:t>
            </a: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cs typeface="Vrinda" panose="020B0502040204020203" pitchFamily="34" charset="0"/>
              </a:rPr>
              <a:t>Netzwerk – ein großes Geheimnis oder Sicherheit?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Was wissen die Provider über uns?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Laptop startet nicht – Was tun?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Warum ist der „Spam“-Ordner in Outlook der bessere Posteingangsordner?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Schutz vor Malware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Ein Virus hat zugeschlagen – Schaden verhindert, Technik gewohnt weiter nutzen 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</p:txBody>
      </p:sp>
    </p:spTree>
    <p:extLst>
      <p:ext uri="{BB962C8B-B14F-4D97-AF65-F5344CB8AC3E}">
        <p14:creationId xmlns:p14="http://schemas.microsoft.com/office/powerpoint/2010/main" val="3731161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  <a:hlinkClick r:id="rId2"/>
              </a:rPr>
              <a:t>ruediger@baez-elmenhorst.de</a:t>
            </a:r>
            <a:br>
              <a:rPr lang="de-DE" sz="1400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Unterlagen auf http://ruedigerbaez.de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16000" b="1" dirty="0">
                <a:solidFill>
                  <a:srgbClr val="FF0000"/>
                </a:solidFill>
              </a:rPr>
              <a:t>Danke für die Aufmerksamkeit</a:t>
            </a:r>
          </a:p>
          <a:p>
            <a:pPr marL="0" indent="0">
              <a:buNone/>
            </a:pPr>
            <a:endParaRPr lang="de-DE" sz="7300" b="1" dirty="0"/>
          </a:p>
          <a:p>
            <a:pPr marL="0" indent="0">
              <a:buNone/>
            </a:pPr>
            <a:r>
              <a:rPr lang="de-DE" sz="7400" b="1" dirty="0"/>
              <a:t>Ausblick auf die nächste Veranstaltung am 14.2.2020</a:t>
            </a:r>
          </a:p>
          <a:p>
            <a:pPr marL="742950" indent="-742950">
              <a:buAutoNum type="arabicPeriod"/>
            </a:pPr>
            <a:r>
              <a:rPr lang="de-DE" sz="7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Android-Smartphone</a:t>
            </a:r>
          </a:p>
          <a:p>
            <a:pPr marL="742950" indent="-742950">
              <a:buAutoNum type="arabicPeriod"/>
            </a:pPr>
            <a:r>
              <a:rPr lang="de-DE" sz="7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PC, Laptops und Tablets auf Windows (10) – Basis</a:t>
            </a:r>
            <a:br>
              <a:rPr lang="de-DE" sz="7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de-DE" sz="7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</a:p>
          <a:p>
            <a:pPr marL="742950" indent="-742950">
              <a:buAutoNum type="arabicPeriod"/>
            </a:pPr>
            <a:r>
              <a:rPr lang="de-DE" sz="7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Information, Kommunikation, kreatives Arbeiten mit Smartphone bis PC</a:t>
            </a:r>
            <a:br>
              <a:rPr lang="de-DE" sz="7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de-DE" sz="7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742950" indent="-742950">
              <a:buAutoNum type="arabicPeriod"/>
            </a:pPr>
            <a:r>
              <a:rPr lang="de-DE" sz="7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Wie kann man Gefahren durch Hacker, Phishing, Viren, Würmer und Datensammlung umgehen? </a:t>
            </a:r>
          </a:p>
          <a:p>
            <a:pPr marL="742950" indent="-742950">
              <a:buAutoNum type="arabicPeriod"/>
            </a:pPr>
            <a:r>
              <a:rPr lang="de-DE" sz="7400" b="1" dirty="0"/>
              <a:t>Weiter mit Anwendungen für Windows und Smartphone</a:t>
            </a:r>
            <a:br>
              <a:rPr lang="de-DE" sz="7400" b="1" dirty="0"/>
            </a:br>
            <a:br>
              <a:rPr lang="de-DE" sz="7400" b="1" dirty="0"/>
            </a:br>
            <a:r>
              <a:rPr lang="de-DE" sz="7400" b="1" dirty="0"/>
              <a:t>Internetbrowser, links</a:t>
            </a:r>
            <a:r>
              <a:rPr lang="de-DE" sz="7400" b="1"/>
              <a:t>, Downloads</a:t>
            </a:r>
            <a:r>
              <a:rPr lang="de-DE" sz="7400" b="1" dirty="0"/>
              <a:t>, Mediatheken</a:t>
            </a:r>
            <a:br>
              <a:rPr lang="de-DE" sz="7400" b="1" dirty="0"/>
            </a:br>
            <a:r>
              <a:rPr lang="de-DE" sz="7400" b="1" dirty="0"/>
              <a:t>E-Mail – Web oder Programm</a:t>
            </a:r>
            <a:br>
              <a:rPr lang="de-DE" sz="7400" b="1" dirty="0"/>
            </a:br>
            <a:r>
              <a:rPr lang="de-DE" sz="7400" b="1" dirty="0"/>
              <a:t>Office, Word, Excel, Outlook – Zusammenarbeit</a:t>
            </a:r>
            <a:br>
              <a:rPr lang="de-DE" sz="7400" b="1" dirty="0"/>
            </a:br>
            <a:r>
              <a:rPr lang="de-DE" sz="7400" b="1" dirty="0"/>
              <a:t>Drucken - PDF</a:t>
            </a:r>
          </a:p>
          <a:p>
            <a:pPr marL="742950" indent="-742950">
              <a:buAutoNum type="arabicPeriod"/>
            </a:pPr>
            <a:r>
              <a:rPr lang="de-DE" sz="7400" b="1" dirty="0"/>
              <a:t>Weitere Termine für den 21.2., 6.3., 13.3. und 20.3. mit der Gemeinde vereinbart. Inhalte nach Teilnehmerwünschen!</a:t>
            </a:r>
            <a:br>
              <a:rPr lang="de-DE" sz="7400" b="1" dirty="0"/>
            </a:br>
            <a:br>
              <a:rPr lang="de-DE" sz="7400" b="1" dirty="0"/>
            </a:br>
            <a:br>
              <a:rPr lang="de-DE" sz="7400" b="1" dirty="0"/>
            </a:br>
            <a:br>
              <a:rPr lang="de-DE" sz="7400" b="1" dirty="0"/>
            </a:br>
            <a:endParaRPr lang="de-DE" sz="74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cs typeface="Vrinda" panose="020B0502040204020203" pitchFamily="34" charset="0"/>
              </a:rPr>
              <a:t>Netzwerk – ein großes Geheimnis oder Sicherheit?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Was wissen die Provider über uns?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Laptop startet nicht – Was tun?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Warum ist der „Spam“-Ordner in Outlook der bessere Posteingangsordner?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Schutz vor Malware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Ein Virus hat zugeschlagen – Schaden verhindert, Technik gewohnt weiter nutzen 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</p:txBody>
      </p:sp>
    </p:spTree>
    <p:extLst>
      <p:ext uri="{BB962C8B-B14F-4D97-AF65-F5344CB8AC3E}">
        <p14:creationId xmlns:p14="http://schemas.microsoft.com/office/powerpoint/2010/main" val="360137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16000" b="1" dirty="0"/>
              <a:t>Netzwerk, wie funktioniert das?</a:t>
            </a:r>
          </a:p>
          <a:p>
            <a:pPr marL="0" indent="0">
              <a:buNone/>
            </a:pPr>
            <a:endParaRPr lang="de-DE" sz="16000" b="1" dirty="0"/>
          </a:p>
          <a:p>
            <a:pPr marL="0" indent="0">
              <a:buNone/>
            </a:pPr>
            <a:r>
              <a:rPr lang="de-DE" sz="8000" dirty="0"/>
              <a:t>Verbindung vom Internet zum Internetprovider über Knotenpunkte (z.B. Frankfurt Main)</a:t>
            </a:r>
          </a:p>
          <a:p>
            <a:pPr marL="0" indent="0">
              <a:buNone/>
            </a:pPr>
            <a:endParaRPr lang="de-DE" sz="8000" dirty="0"/>
          </a:p>
          <a:p>
            <a:pPr marL="0" indent="0">
              <a:buNone/>
            </a:pPr>
            <a:r>
              <a:rPr lang="de-DE" sz="8000" dirty="0"/>
              <a:t>Vom Internetprovider zum Nutzer über Kupfer-Telefonkabel, Fernsehkabel, neuerdings Glasfaserkabel oder </a:t>
            </a:r>
            <a:r>
              <a:rPr lang="de-DE" sz="8000" dirty="0" err="1"/>
              <a:t>Smatphone</a:t>
            </a:r>
            <a:r>
              <a:rPr lang="de-DE" sz="8000" dirty="0"/>
              <a:t>-Funk</a:t>
            </a:r>
            <a:br>
              <a:rPr lang="de-DE" sz="8000" dirty="0"/>
            </a:br>
            <a:r>
              <a:rPr lang="de-DE" sz="8000" dirty="0"/>
              <a:t>Jeder Nutzer erhält eine IP nach dem Standard V4 und/oder V6 in der Regel gültig 24 Stunden</a:t>
            </a:r>
          </a:p>
          <a:p>
            <a:pPr marL="0" indent="0">
              <a:buNone/>
            </a:pPr>
            <a:endParaRPr lang="de-DE" sz="8000" dirty="0"/>
          </a:p>
          <a:p>
            <a:pPr marL="0" indent="0">
              <a:buNone/>
            </a:pPr>
            <a:endParaRPr lang="de-DE" sz="8000" dirty="0"/>
          </a:p>
          <a:p>
            <a:pPr marL="0" indent="0">
              <a:buNone/>
            </a:pPr>
            <a:endParaRPr lang="de-DE" sz="8000" dirty="0"/>
          </a:p>
          <a:p>
            <a:pPr marL="0" indent="0">
              <a:buNone/>
            </a:pPr>
            <a:endParaRPr lang="de-DE" sz="8000" dirty="0"/>
          </a:p>
          <a:p>
            <a:pPr marL="0" indent="0">
              <a:buNone/>
            </a:pPr>
            <a:endParaRPr lang="de-DE" sz="8000" dirty="0"/>
          </a:p>
          <a:p>
            <a:pPr marL="0" indent="0">
              <a:buNone/>
            </a:pPr>
            <a:endParaRPr lang="de-DE" sz="8000" dirty="0"/>
          </a:p>
          <a:p>
            <a:pPr marL="0" indent="0">
              <a:buNone/>
            </a:pPr>
            <a:endParaRPr lang="de-DE" sz="8000" dirty="0"/>
          </a:p>
          <a:p>
            <a:pPr marL="0" indent="0">
              <a:buNone/>
            </a:pPr>
            <a:endParaRPr lang="de-DE" sz="8000" dirty="0"/>
          </a:p>
          <a:p>
            <a:pPr marL="0" indent="0">
              <a:buNone/>
            </a:pPr>
            <a:r>
              <a:rPr lang="de-DE" sz="8000" dirty="0"/>
              <a:t>Anfragen des PC über Router an den DNS-Server des Internetprovider oder unabhängigen DNS-Server (z.B. Google 8.8.8.8)</a:t>
            </a:r>
          </a:p>
          <a:p>
            <a:pPr marL="0" indent="0">
              <a:buNone/>
            </a:pPr>
            <a:br>
              <a:rPr lang="de-DE" sz="8000" dirty="0"/>
            </a:br>
            <a:br>
              <a:rPr lang="de-DE" sz="5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b="1" dirty="0"/>
            </a:br>
            <a:br>
              <a:rPr lang="de-DE" sz="2000" b="1" dirty="0"/>
            </a:br>
            <a:endParaRPr lang="de-DE" sz="2000" b="1" dirty="0"/>
          </a:p>
          <a:p>
            <a:pPr marL="0" indent="0">
              <a:buNone/>
            </a:pPr>
            <a:br>
              <a:rPr lang="de-DE" sz="2000" dirty="0"/>
            </a:br>
            <a:br>
              <a:rPr lang="de-DE" sz="2000" dirty="0"/>
            </a:br>
            <a:endParaRPr lang="de-DE" sz="20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Netzwerk – ein großes Geheimnis oder Sicherheit?</a:t>
            </a:r>
            <a:b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Was wissen die Provider über uns?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Laptop startet nicht – Was tun?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Warum ist der „Spam“-Ordner in Outlook der bessere Posteingangsordner?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Schutz vor Malware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Ein Virus hat zugeschlagen – Schaden verhindert, Technik gewohnt weiter nutzen 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01122F5-6A98-4CDA-9A8B-127EE1A3A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79" y="3204520"/>
            <a:ext cx="5433531" cy="20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0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16000" b="1" dirty="0"/>
              <a:t>Netzwerk, wie funktioniert das?</a:t>
            </a:r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r>
              <a:rPr lang="de-DE" sz="8000" dirty="0"/>
              <a:t>Verbindung vom Router zu den einzelnen Elementen des Netzwerkes (intern)</a:t>
            </a:r>
          </a:p>
          <a:p>
            <a:pPr marL="0" indent="0">
              <a:buNone/>
            </a:pPr>
            <a:r>
              <a:rPr lang="de-DE" sz="8000" dirty="0"/>
              <a:t>Der Router schafft ein eigenes IP-Netzwerk nach V4 (192,168,xxx,1 bis 255)oder nach V6 </a:t>
            </a:r>
          </a:p>
          <a:p>
            <a:pPr marL="0" indent="0">
              <a:buNone/>
            </a:pPr>
            <a:endParaRPr lang="de-DE" sz="8000" dirty="0"/>
          </a:p>
          <a:p>
            <a:pPr marL="0" indent="0">
              <a:buNone/>
            </a:pPr>
            <a:endParaRPr lang="de-DE" sz="8000" dirty="0"/>
          </a:p>
          <a:p>
            <a:pPr marL="0" indent="0">
              <a:buNone/>
            </a:pPr>
            <a:endParaRPr lang="de-DE" sz="8000" dirty="0"/>
          </a:p>
          <a:p>
            <a:pPr marL="0" indent="0">
              <a:buNone/>
            </a:pPr>
            <a:r>
              <a:rPr lang="de-DE" sz="8000" dirty="0"/>
              <a:t>Um die Bestandteile des Netzes zu erkennen, nutzt der Router eine sogenannte MAC-Adresse des Gerätes</a:t>
            </a:r>
          </a:p>
          <a:p>
            <a:pPr marL="0" indent="0">
              <a:buNone/>
            </a:pPr>
            <a:endParaRPr lang="de-DE" sz="8000" dirty="0"/>
          </a:p>
          <a:p>
            <a:pPr marL="0" indent="0">
              <a:buNone/>
            </a:pPr>
            <a:endParaRPr lang="de-DE" sz="8000" dirty="0"/>
          </a:p>
          <a:p>
            <a:pPr marL="0" indent="0">
              <a:buNone/>
            </a:pPr>
            <a:r>
              <a:rPr lang="de-DE" sz="8000" dirty="0"/>
              <a:t>Daraus erkennt der Router die Art des Gerätes und die Einbindung ins Netz über sogenannte Ports (z.B. http:// Port 80, https:// über Port 443 oder FTP über Port 20-21,</a:t>
            </a:r>
            <a:br>
              <a:rPr lang="de-DE" sz="8000" dirty="0"/>
            </a:br>
            <a:r>
              <a:rPr lang="de-DE" sz="8000" dirty="0"/>
              <a:t>E-Mail unsicher über Port 143 und 25 sicher über 993 oder 995 uns 587 oder 465</a:t>
            </a:r>
          </a:p>
          <a:p>
            <a:pPr marL="0" indent="0">
              <a:buNone/>
            </a:pPr>
            <a:r>
              <a:rPr lang="de-DE" sz="8000" dirty="0"/>
              <a:t>Ständig geöffnete Ports sind eine Gefahr und Angriffspunkte für Login-Versuche</a:t>
            </a:r>
          </a:p>
          <a:p>
            <a:pPr marL="0" indent="0">
              <a:buNone/>
            </a:pPr>
            <a:r>
              <a:rPr lang="de-DE" sz="8000" dirty="0"/>
              <a:t>Anfragen von Außen müssen genau definiert sein, interne IP, Port, Login aber eine Vielzahl von Versuchen kommt auch einmal zum Erfolg!!!</a:t>
            </a:r>
          </a:p>
          <a:p>
            <a:pPr marL="0" indent="0">
              <a:buNone/>
            </a:pPr>
            <a:br>
              <a:rPr lang="de-DE" sz="8000" dirty="0"/>
            </a:br>
            <a:br>
              <a:rPr lang="de-DE" sz="5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b="1" dirty="0"/>
            </a:br>
            <a:br>
              <a:rPr lang="de-DE" sz="2000" b="1" dirty="0"/>
            </a:br>
            <a:endParaRPr lang="de-DE" sz="2000" b="1" dirty="0"/>
          </a:p>
          <a:p>
            <a:pPr marL="0" indent="0">
              <a:buNone/>
            </a:pPr>
            <a:br>
              <a:rPr lang="de-DE" sz="2000" dirty="0"/>
            </a:br>
            <a:br>
              <a:rPr lang="de-DE" sz="2000" dirty="0"/>
            </a:br>
            <a:endParaRPr lang="de-DE" sz="20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Netzwerk – ein großes Geheimnis oder Sicherheit?</a:t>
            </a:r>
            <a:b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Was wissen die Provider über uns?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Laptop startet nicht – Was tun?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Warum ist der „Spam“-Ordner in Outlook der bessere Posteingangsordner?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Schutz vor Malware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Ein Virus hat zugeschlagen – Schaden verhindert, Technik gewohnt weiter nutzen 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FF50B4A-CEE0-4AD8-ABC7-B891AF4C0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510" y="2085277"/>
            <a:ext cx="5037257" cy="96020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E9F7B47-3609-43B8-B259-491BCA6EF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510" y="3708434"/>
            <a:ext cx="3604572" cy="4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9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4300" b="1" dirty="0"/>
              <a:t>Netzwerk, wie funktioniert das?</a:t>
            </a:r>
          </a:p>
          <a:p>
            <a:pPr marL="0" indent="0">
              <a:buNone/>
            </a:pPr>
            <a:endParaRPr lang="de-DE" sz="4300" b="1" dirty="0"/>
          </a:p>
          <a:p>
            <a:pPr marL="0" indent="0">
              <a:buNone/>
            </a:pPr>
            <a:r>
              <a:rPr lang="de-DE" sz="2200" dirty="0"/>
              <a:t>Anfragen von Außen müssen genau definiert sein, interne IP, Port, Login aber eine Vielzahl von Versuchen kommt auch einmal zum Erfolg!!!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sz="2200" dirty="0"/>
              <a:t>Lösung:	Jedes Element im Netz, ausgehend vom Router muss durch eigene Passwörter geschützt werden!</a:t>
            </a:r>
          </a:p>
          <a:p>
            <a:pPr marL="0" indent="0">
              <a:buNone/>
            </a:pPr>
            <a:br>
              <a:rPr lang="de-DE" sz="2200" dirty="0"/>
            </a:br>
            <a:br>
              <a:rPr lang="de-DE" sz="5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b="1" dirty="0"/>
            </a:br>
            <a:br>
              <a:rPr lang="de-DE" sz="2000" b="1" dirty="0"/>
            </a:br>
            <a:endParaRPr lang="de-DE" sz="2000" b="1" dirty="0"/>
          </a:p>
          <a:p>
            <a:pPr marL="0" indent="0">
              <a:buNone/>
            </a:pPr>
            <a:br>
              <a:rPr lang="de-DE" sz="2000" dirty="0"/>
            </a:br>
            <a:br>
              <a:rPr lang="de-DE" sz="2000" dirty="0"/>
            </a:br>
            <a:endParaRPr lang="de-DE" sz="20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Netzwerk – ein großes Geheimnis oder Sicherheit?</a:t>
            </a:r>
            <a:b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Was wissen die Provider über uns?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Laptop startet nicht – Was tun?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Warum ist der „Spam“-Ordner in Outlook der bessere Posteingangsordner?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Schutz vor Malware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Ein Virus hat zugeschlagen – Schaden verhindert, Technik gewohnt weiter nutzen 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3376B6-636C-4853-A2B2-636F84295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806" y="3429000"/>
            <a:ext cx="4442845" cy="231668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CF8603A-EC97-4892-8C6E-0D25B167A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651" y="3097135"/>
            <a:ext cx="4633362" cy="34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62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8361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/>
              <a:t>Login und Passwörter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sz="2000" b="1" dirty="0"/>
              <a:t>Beliebte Passwörter: „123456“, „Password“, „Passwort“, Geburtsdaten, Wörter aus dem Duden </a:t>
            </a:r>
          </a:p>
          <a:p>
            <a:pPr marL="0" indent="0">
              <a:buNone/>
            </a:pPr>
            <a:r>
              <a:rPr lang="de-DE" sz="2000" b="1" dirty="0"/>
              <a:t>Es gibt Programme die genau diese Passwörter hintereinander abfragen.</a:t>
            </a:r>
          </a:p>
          <a:p>
            <a:pPr marL="0" indent="0">
              <a:buNone/>
            </a:pPr>
            <a:r>
              <a:rPr lang="de-DE" sz="2000" b="1" dirty="0"/>
              <a:t>Kreative Passwörter: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FF0000"/>
                </a:solidFill>
              </a:rPr>
              <a:t>Sätze/Phrasen </a:t>
            </a:r>
            <a:r>
              <a:rPr lang="de-DE" sz="2000" b="1" dirty="0"/>
              <a:t>aus der Familie /Bekanntschaft:</a:t>
            </a:r>
            <a:br>
              <a:rPr lang="de-DE" sz="2000" b="1" dirty="0"/>
            </a:br>
            <a:r>
              <a:rPr lang="de-DE" sz="2000" b="1" dirty="0"/>
              <a:t>„</a:t>
            </a:r>
            <a:r>
              <a:rPr lang="de-DE" sz="2000" b="1" dirty="0">
                <a:highlight>
                  <a:srgbClr val="FFFF00"/>
                </a:highlight>
              </a:rPr>
              <a:t>A</a:t>
            </a:r>
            <a:r>
              <a:rPr lang="de-DE" sz="2000" b="1" dirty="0"/>
              <a:t>ber </a:t>
            </a:r>
            <a:r>
              <a:rPr lang="de-DE" sz="2000" b="1" dirty="0">
                <a:highlight>
                  <a:srgbClr val="FFFF00"/>
                </a:highlight>
              </a:rPr>
              <a:t>R</a:t>
            </a:r>
            <a:r>
              <a:rPr lang="de-DE" sz="2000" b="1" dirty="0"/>
              <a:t>üdiger</a:t>
            </a:r>
            <a:r>
              <a:rPr lang="de-DE" sz="2000" b="1" dirty="0">
                <a:highlight>
                  <a:srgbClr val="FFFF00"/>
                </a:highlight>
              </a:rPr>
              <a:t>,</a:t>
            </a:r>
            <a:r>
              <a:rPr lang="de-DE" sz="2000" b="1" dirty="0"/>
              <a:t> </a:t>
            </a:r>
            <a:r>
              <a:rPr lang="de-DE" sz="2000" b="1" dirty="0">
                <a:highlight>
                  <a:srgbClr val="FFFF00"/>
                </a:highlight>
              </a:rPr>
              <a:t>d</a:t>
            </a:r>
            <a:r>
              <a:rPr lang="de-DE" sz="2000" b="1" dirty="0"/>
              <a:t>as </a:t>
            </a:r>
            <a:r>
              <a:rPr lang="de-DE" sz="2000" b="1" dirty="0">
                <a:highlight>
                  <a:srgbClr val="FFFF00"/>
                </a:highlight>
              </a:rPr>
              <a:t>i</a:t>
            </a:r>
            <a:r>
              <a:rPr lang="de-DE" sz="2000" b="1" dirty="0"/>
              <a:t>st </a:t>
            </a:r>
            <a:r>
              <a:rPr lang="de-DE" sz="2000" b="1" dirty="0">
                <a:highlight>
                  <a:srgbClr val="FFFF00"/>
                </a:highlight>
              </a:rPr>
              <a:t>s</a:t>
            </a:r>
            <a:r>
              <a:rPr lang="de-DE" sz="2000" b="1" dirty="0"/>
              <a:t>chon </a:t>
            </a:r>
            <a:r>
              <a:rPr lang="de-DE" sz="2000" b="1" dirty="0">
                <a:highlight>
                  <a:srgbClr val="FFFF00"/>
                </a:highlight>
              </a:rPr>
              <a:t>d</a:t>
            </a:r>
            <a:r>
              <a:rPr lang="de-DE" sz="2000" b="1" dirty="0"/>
              <a:t>as </a:t>
            </a:r>
            <a:r>
              <a:rPr lang="de-DE" sz="2000" b="1" dirty="0">
                <a:highlight>
                  <a:srgbClr val="FFFF00"/>
                </a:highlight>
              </a:rPr>
              <a:t>s</a:t>
            </a:r>
            <a:r>
              <a:rPr lang="de-DE" sz="2000" b="1" dirty="0"/>
              <a:t>echste </a:t>
            </a:r>
            <a:r>
              <a:rPr lang="de-DE" sz="2000" b="1" dirty="0">
                <a:highlight>
                  <a:srgbClr val="FFFF00"/>
                </a:highlight>
              </a:rPr>
              <a:t>S</a:t>
            </a:r>
            <a:r>
              <a:rPr lang="de-DE" sz="2000" b="1" dirty="0"/>
              <a:t>tück </a:t>
            </a:r>
            <a:r>
              <a:rPr lang="de-DE" sz="2000" b="1" dirty="0">
                <a:highlight>
                  <a:srgbClr val="FFFF00"/>
                </a:highlight>
              </a:rPr>
              <a:t>T</a:t>
            </a:r>
            <a:r>
              <a:rPr lang="de-DE" sz="2000" b="1" dirty="0"/>
              <a:t>orte</a:t>
            </a:r>
            <a:r>
              <a:rPr lang="de-DE" sz="2000" b="1" dirty="0">
                <a:highlight>
                  <a:srgbClr val="FFFF00"/>
                </a:highlight>
              </a:rPr>
              <a:t>!</a:t>
            </a:r>
            <a:r>
              <a:rPr lang="de-DE" sz="2000" b="1" dirty="0"/>
              <a:t>„ </a:t>
            </a:r>
            <a:r>
              <a:rPr lang="de-DE" sz="2000" b="1" dirty="0">
                <a:sym typeface="Wingdings" panose="05000000000000000000" pitchFamily="2" charset="2"/>
              </a:rPr>
              <a:t> </a:t>
            </a:r>
            <a:r>
              <a:rPr lang="de-DE" sz="2000" b="1" dirty="0" err="1">
                <a:sym typeface="Wingdings" panose="05000000000000000000" pitchFamily="2" charset="2"/>
              </a:rPr>
              <a:t>AR,disdsST</a:t>
            </a:r>
            <a:r>
              <a:rPr lang="de-DE" sz="2000" b="1" dirty="0">
                <a:sym typeface="Wingdings" panose="05000000000000000000" pitchFamily="2" charset="2"/>
              </a:rPr>
              <a:t>!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Wörter verändern</a:t>
            </a:r>
            <a:r>
              <a:rPr lang="de-DE" sz="2000" b="1" dirty="0">
                <a:sym typeface="Wingdings" panose="05000000000000000000" pitchFamily="2" charset="2"/>
              </a:rPr>
              <a:t>:</a:t>
            </a:r>
            <a:br>
              <a:rPr lang="de-DE" sz="2000" b="1" dirty="0">
                <a:sym typeface="Wingdings" panose="05000000000000000000" pitchFamily="2" charset="2"/>
              </a:rPr>
            </a:br>
            <a:r>
              <a:rPr lang="de-DE" sz="2000" b="1" dirty="0">
                <a:highlight>
                  <a:srgbClr val="FFFF00"/>
                </a:highlight>
                <a:sym typeface="Wingdings" panose="05000000000000000000" pitchFamily="2" charset="2"/>
              </a:rPr>
              <a:t>Kurbelwelle</a:t>
            </a:r>
            <a:r>
              <a:rPr lang="de-DE" sz="2000" b="1" dirty="0">
                <a:sym typeface="Wingdings" panose="05000000000000000000" pitchFamily="2" charset="2"/>
              </a:rPr>
              <a:t>  K1u1r1b1e1l1w1e1l1l1e1 (Das Wort schreiben, hinter den ersten Buchstaben gehen und das Zusatzzeichen eingeben, dann Pfeil nach rechts, Zusatzzeichen ….“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Geburtsdaten verändern</a:t>
            </a:r>
            <a:r>
              <a:rPr lang="de-DE" sz="2000" b="1" dirty="0">
                <a:sym typeface="Wingdings" panose="05000000000000000000" pitchFamily="2" charset="2"/>
              </a:rPr>
              <a:t>: </a:t>
            </a:r>
            <a:r>
              <a:rPr lang="de-DE" sz="2000" b="1" dirty="0">
                <a:highlight>
                  <a:srgbClr val="FFFF00"/>
                </a:highlight>
                <a:sym typeface="Wingdings" panose="05000000000000000000" pitchFamily="2" charset="2"/>
              </a:rPr>
              <a:t>24122019</a:t>
            </a:r>
            <a:r>
              <a:rPr lang="de-DE" sz="2000" b="1" dirty="0">
                <a:sym typeface="Wingdings" panose="05000000000000000000" pitchFamily="2" charset="2"/>
              </a:rPr>
              <a:t>  2!4!1!2!2!0!1!9!</a:t>
            </a:r>
          </a:p>
          <a:p>
            <a:pPr marL="0" indent="0">
              <a:buNone/>
            </a:pPr>
            <a:r>
              <a:rPr lang="de-DE" sz="2000" b="1" dirty="0">
                <a:sym typeface="Wingdings" panose="05000000000000000000" pitchFamily="2" charset="2"/>
              </a:rPr>
              <a:t>Seien SIE kreativ, aber nutzen Sie diese Beispiele nicht!!!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Netzwerk – ein großes Geheimnis oder Sicherheit?</a:t>
            </a:r>
            <a:b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Was wissen die Provider über uns?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Laptop startet nicht – Was tun?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Warum ist der „Spam“-Ordner in Outlook der bessere Posteingangsordner?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Schutz vor Malware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Ein Virus hat zugeschlagen – Schaden verhindert, Technik gewohnt weiter nutzen 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</p:txBody>
      </p:sp>
    </p:spTree>
    <p:extLst>
      <p:ext uri="{BB962C8B-B14F-4D97-AF65-F5344CB8AC3E}">
        <p14:creationId xmlns:p14="http://schemas.microsoft.com/office/powerpoint/2010/main" val="1409359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8361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/>
              <a:t>Login und Passwörter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sz="2000" b="1" dirty="0"/>
              <a:t>Passwortschutz:</a:t>
            </a:r>
            <a:br>
              <a:rPr lang="de-DE" sz="2000" b="1" dirty="0"/>
            </a:br>
            <a:r>
              <a:rPr lang="de-DE" sz="2000" b="1" dirty="0"/>
              <a:t>Smartphone: SIM-Karten Pin ist KEIN Schutz, denn die Sim-Karte lässt sich entfernen. Dann erfolgt keine Abfrage mehr!</a:t>
            </a:r>
          </a:p>
          <a:p>
            <a:pPr marL="0" indent="0">
              <a:buNone/>
            </a:pPr>
            <a:r>
              <a:rPr lang="de-DE" sz="2000" b="1" dirty="0"/>
              <a:t>Smartphone gesondert absichern: über Einstellungen </a:t>
            </a:r>
            <a:r>
              <a:rPr lang="de-DE" sz="2000" b="1" dirty="0">
                <a:sym typeface="Wingdings" panose="05000000000000000000" pitchFamily="2" charset="2"/>
              </a:rPr>
              <a:t></a:t>
            </a:r>
            <a:r>
              <a:rPr lang="de-DE" sz="2000" b="1" dirty="0"/>
              <a:t>Bildschirmsperre/Kennwörter  </a:t>
            </a:r>
            <a:endParaRPr lang="de-DE" sz="2000" b="1" dirty="0">
              <a:sym typeface="Wingdings" panose="05000000000000000000" pitchFamily="2" charset="2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cs typeface="Vrinda" panose="020B0502040204020203" pitchFamily="34" charset="0"/>
              </a:rPr>
              <a:t>Netzwerk – ein großes Geheimnis oder Sicherheit?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Was wissen die Provider über uns?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Laptop startet nicht – Was tun?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Warum ist der „Spam“-Ordner in Outlook der bessere Posteingangsordner?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Schutz vor Malware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Ein Virus hat zugeschlagen – Schaden verhindert, Technik gewohnt weiter nutzen 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6DD1605-2230-4D07-90CB-2CF08C521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681" y="3808266"/>
            <a:ext cx="1660850" cy="292977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3E637AA-2785-4EDE-9470-9ED97FFE4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607" y="2976464"/>
            <a:ext cx="2794450" cy="367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43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8361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/>
              <a:t>Login und Passwörter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sz="2000" b="1" dirty="0"/>
              <a:t>Passwortschutz:</a:t>
            </a:r>
          </a:p>
          <a:p>
            <a:pPr marL="0" indent="0">
              <a:buNone/>
            </a:pPr>
            <a:r>
              <a:rPr lang="de-DE" sz="2000" b="1" dirty="0"/>
              <a:t>PC/Laptop: Windows 10 fordert einen Schutz für das Betriebssystem ein.</a:t>
            </a:r>
          </a:p>
          <a:p>
            <a:pPr marL="0" indent="0">
              <a:buNone/>
            </a:pPr>
            <a:r>
              <a:rPr lang="de-DE" sz="2000" b="1" dirty="0"/>
              <a:t>Die Eingabe von Passwörtern lässt sich aber auch ausschalten, Passwort trotzdem vorhanden!</a:t>
            </a:r>
          </a:p>
          <a:p>
            <a:pPr marL="0" indent="0">
              <a:buNone/>
            </a:pPr>
            <a:r>
              <a:rPr lang="de-DE" sz="2000" b="1" dirty="0"/>
              <a:t>Im gefährlichen Umfeld (Auslandsreisen nach u.a. China, Russland, USA) sollte man den Rechner zusätzlich schützen durch ein BIOS-Passwort und vorgeschriebene Bootreihenfolge. Dann ist ein Starten über externe Medien nicht möglich!</a:t>
            </a:r>
          </a:p>
          <a:p>
            <a:pPr marL="0" indent="0">
              <a:buNone/>
            </a:pPr>
            <a:r>
              <a:rPr lang="de-DE" sz="2000" b="1" dirty="0"/>
              <a:t>In das Bios kommt man je PC/Laptop gleich nach dem Starten mit „F2“ oder „</a:t>
            </a:r>
            <a:r>
              <a:rPr lang="de-DE" sz="2000" b="1" dirty="0" err="1"/>
              <a:t>Entf</a:t>
            </a:r>
            <a:r>
              <a:rPr lang="de-DE" sz="2000" b="1" dirty="0"/>
              <a:t>/Del“ hinein. Dann auf Password </a:t>
            </a:r>
            <a:r>
              <a:rPr lang="de-DE" sz="2000" b="1" dirty="0">
                <a:sym typeface="Wingdings" panose="05000000000000000000" pitchFamily="2" charset="2"/>
              </a:rPr>
              <a:t> kann nicht vorgeführt werden!</a:t>
            </a:r>
            <a:br>
              <a:rPr lang="de-DE" sz="2000" b="1" dirty="0"/>
            </a:br>
            <a:endParaRPr lang="de-DE" sz="2000" b="1" dirty="0">
              <a:sym typeface="Wingdings" panose="05000000000000000000" pitchFamily="2" charset="2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Netzwerk – ein großes Geheimnis oder Sicherheit?</a:t>
            </a:r>
            <a:b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Was wissen die Provider über uns?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Laptop startet nicht – Was tun?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Warum ist der „Spam“-Ordner in Outlook der bessere Posteingangsordner?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Schutz vor Malware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Ein Virus hat zugeschlagen – Schaden verhindert, Technik gewohnt weiter nutzen 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</p:txBody>
      </p:sp>
    </p:spTree>
    <p:extLst>
      <p:ext uri="{BB962C8B-B14F-4D97-AF65-F5344CB8AC3E}">
        <p14:creationId xmlns:p14="http://schemas.microsoft.com/office/powerpoint/2010/main" val="4157170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/>
              <a:t>Arbeiten im Internet hiterlässt immer Spuren!</a:t>
            </a:r>
          </a:p>
          <a:p>
            <a:pPr marL="0" indent="0">
              <a:buNone/>
            </a:pPr>
            <a:r>
              <a:rPr lang="de-DE" sz="2000" b="1" dirty="0"/>
              <a:t>Jede Anfrage im Internet enthält die aktuelle Internet-IP  des Nutzers!</a:t>
            </a:r>
          </a:p>
          <a:p>
            <a:pPr marL="0" indent="0">
              <a:buNone/>
            </a:pPr>
            <a:r>
              <a:rPr lang="de-DE" sz="2000" b="1" dirty="0"/>
              <a:t>Behörden der BRD/Länder speichern diese bei Abruf von Informationen!</a:t>
            </a:r>
          </a:p>
          <a:p>
            <a:pPr marL="0" indent="0">
              <a:buNone/>
            </a:pPr>
            <a:r>
              <a:rPr lang="de-DE" sz="2000" b="1" dirty="0"/>
              <a:t>Auch kommerzielle Anbieter, u.a. Amazon und Ebay</a:t>
            </a:r>
          </a:p>
          <a:p>
            <a:pPr marL="0" indent="0">
              <a:buNone/>
            </a:pPr>
            <a:r>
              <a:rPr lang="de-DE" sz="2000" b="1" dirty="0"/>
              <a:t>Cookies von Internetseiten im Browser </a:t>
            </a:r>
            <a:r>
              <a:rPr lang="de-DE" sz="2000" b="1" dirty="0">
                <a:sym typeface="Wingdings" panose="05000000000000000000" pitchFamily="2" charset="2"/>
              </a:rPr>
              <a:t> um Interessen (?) abzuspeichern,</a:t>
            </a:r>
          </a:p>
          <a:p>
            <a:pPr marL="0" indent="0">
              <a:buNone/>
            </a:pPr>
            <a:r>
              <a:rPr lang="de-DE" sz="2000" b="1" dirty="0">
                <a:sym typeface="Wingdings" panose="05000000000000000000" pitchFamily="2" charset="2"/>
              </a:rPr>
              <a:t>Browser, wie Chrom und Edge „petzen“ nach Hause um Surfverhalten zu dokumentieren</a:t>
            </a:r>
            <a:br>
              <a:rPr lang="de-DE" sz="2000" b="1" dirty="0">
                <a:sym typeface="Wingdings" panose="05000000000000000000" pitchFamily="2" charset="2"/>
              </a:rPr>
            </a:br>
            <a:r>
              <a:rPr lang="de-DE" sz="2000" b="1" dirty="0">
                <a:sym typeface="Wingdings" panose="05000000000000000000" pitchFamily="2" charset="2"/>
              </a:rPr>
              <a:t>Alternative Firefox</a:t>
            </a:r>
          </a:p>
          <a:p>
            <a:pPr marL="0" indent="0">
              <a:buNone/>
            </a:pPr>
            <a:r>
              <a:rPr lang="de-DE" sz="2000" b="1" dirty="0">
                <a:sym typeface="Wingdings" panose="05000000000000000000" pitchFamily="2" charset="2"/>
              </a:rPr>
              <a:t>E-Mail enthalten Bilder oder nur Links zu Bildern, die erst runtergeladen werden.</a:t>
            </a:r>
            <a:br>
              <a:rPr lang="de-DE" sz="2000" b="1" dirty="0">
                <a:sym typeface="Wingdings" panose="05000000000000000000" pitchFamily="2" charset="2"/>
              </a:rPr>
            </a:br>
            <a:r>
              <a:rPr lang="de-DE" sz="2000" b="1" dirty="0">
                <a:sym typeface="Wingdings" panose="05000000000000000000" pitchFamily="2" charset="2"/>
              </a:rPr>
              <a:t>Dadurch Bestätigung, dass die E-Mail-Adresse überhaupt vorhanden ist.</a:t>
            </a:r>
          </a:p>
          <a:p>
            <a:pPr marL="0" indent="0">
              <a:buNone/>
            </a:pPr>
            <a:r>
              <a:rPr lang="de-DE" sz="2000" b="1" dirty="0">
                <a:sym typeface="Wingdings" panose="05000000000000000000" pitchFamily="2" charset="2"/>
              </a:rPr>
              <a:t>APPS auf Smartphone senden ebenfalls Daten (Kontakte, Standort), die eigentlich für die Funktion nicht benötigt werden.</a:t>
            </a:r>
            <a:endParaRPr lang="de-DE" sz="2000" b="1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cs typeface="Vrinda" panose="020B0502040204020203" pitchFamily="34" charset="0"/>
              </a:rPr>
              <a:t>Netzwerk – ein großes Geheimnis oder Sicherheit?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Was wissen die Provider über uns?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Laptop startet nicht – Was tun?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Warum ist der „Spam“-Ordner in Outlook der bessere Posteingangsordner?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Schutz vor Malware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Ein Virus hat zugeschlagen – Schaden verhindert, Technik gewohnt weiter nutzen 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</p:txBody>
      </p:sp>
    </p:spTree>
    <p:extLst>
      <p:ext uri="{BB962C8B-B14F-4D97-AF65-F5344CB8AC3E}">
        <p14:creationId xmlns:p14="http://schemas.microsoft.com/office/powerpoint/2010/main" val="483029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4524</Words>
  <Application>Microsoft Office PowerPoint</Application>
  <PresentationFormat>Breitbild</PresentationFormat>
  <Paragraphs>286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</vt:lpstr>
      <vt:lpstr>Rüdiger Bäz ruediger@baez-elmenhorst.de Unterlagen auf http://ruedigerbaez.de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 Unterlagen auf http://ruedigerbaez.de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Rüdiger Bäz ruediger@baez-elmenhorst.de</dc:title>
  <dc:creator>Rüdiger Bäz</dc:creator>
  <cp:lastModifiedBy>Rüdiger Bäz</cp:lastModifiedBy>
  <cp:revision>74</cp:revision>
  <dcterms:created xsi:type="dcterms:W3CDTF">2019-11-23T11:00:54Z</dcterms:created>
  <dcterms:modified xsi:type="dcterms:W3CDTF">2021-11-23T17:00:22Z</dcterms:modified>
</cp:coreProperties>
</file>