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0" r:id="rId7"/>
    <p:sldId id="277" r:id="rId8"/>
    <p:sldId id="276" r:id="rId9"/>
    <p:sldId id="278" r:id="rId10"/>
    <p:sldId id="280" r:id="rId11"/>
    <p:sldId id="283" r:id="rId12"/>
    <p:sldId id="281" r:id="rId13"/>
    <p:sldId id="282" r:id="rId14"/>
    <p:sldId id="258" r:id="rId15"/>
    <p:sldId id="284" r:id="rId16"/>
    <p:sldId id="260" r:id="rId17"/>
    <p:sldId id="259" r:id="rId18"/>
    <p:sldId id="285" r:id="rId19"/>
    <p:sldId id="286" r:id="rId20"/>
    <p:sldId id="287" r:id="rId21"/>
    <p:sldId id="271" r:id="rId22"/>
    <p:sldId id="288" r:id="rId23"/>
    <p:sldId id="289" r:id="rId24"/>
    <p:sldId id="272" r:id="rId25"/>
    <p:sldId id="263" r:id="rId26"/>
    <p:sldId id="291" r:id="rId27"/>
    <p:sldId id="292" r:id="rId28"/>
    <p:sldId id="262" r:id="rId29"/>
    <p:sldId id="290" r:id="rId30"/>
    <p:sldId id="261" r:id="rId31"/>
    <p:sldId id="264" r:id="rId32"/>
    <p:sldId id="265" r:id="rId33"/>
    <p:sldId id="293" r:id="rId34"/>
    <p:sldId id="294" r:id="rId35"/>
    <p:sldId id="295" r:id="rId36"/>
    <p:sldId id="296" r:id="rId37"/>
    <p:sldId id="268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1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93B6E-2DB3-4CC1-8784-DF30FD7F253E}" v="18" dt="2020-01-31T16:27:3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üdiger Bäz" userId="8e696382c6b266eb" providerId="LiveId" clId="{ACE93B6E-2DB3-4CC1-8784-DF30FD7F253E}"/>
    <pc:docChg chg="undo custSel addSld modSld">
      <pc:chgData name="Rüdiger Bäz" userId="8e696382c6b266eb" providerId="LiveId" clId="{ACE93B6E-2DB3-4CC1-8784-DF30FD7F253E}" dt="2020-01-31T16:27:37.085" v="1801" actId="27636"/>
      <pc:docMkLst>
        <pc:docMk/>
      </pc:docMkLst>
      <pc:sldChg chg="modSp">
        <pc:chgData name="Rüdiger Bäz" userId="8e696382c6b266eb" providerId="LiveId" clId="{ACE93B6E-2DB3-4CC1-8784-DF30FD7F253E}" dt="2020-01-31T16:27:18.894" v="1799" actId="27636"/>
        <pc:sldMkLst>
          <pc:docMk/>
          <pc:sldMk cId="2453608760" sldId="256"/>
        </pc:sldMkLst>
        <pc:spChg chg="mod">
          <ac:chgData name="Rüdiger Bäz" userId="8e696382c6b266eb" providerId="LiveId" clId="{ACE93B6E-2DB3-4CC1-8784-DF30FD7F253E}" dt="2020-01-31T16:27:18.894" v="1799" actId="27636"/>
          <ac:spMkLst>
            <pc:docMk/>
            <pc:sldMk cId="2453608760" sldId="256"/>
            <ac:spMk id="4" creationId="{5CF093FA-6505-4D62-BC78-F24A1605FDF9}"/>
          </ac:spMkLst>
        </pc:spChg>
      </pc:sldChg>
      <pc:sldChg chg="modSp">
        <pc:chgData name="Rüdiger Bäz" userId="8e696382c6b266eb" providerId="LiveId" clId="{ACE93B6E-2DB3-4CC1-8784-DF30FD7F253E}" dt="2020-01-31T16:27:37.085" v="1801" actId="27636"/>
        <pc:sldMkLst>
          <pc:docMk/>
          <pc:sldMk cId="3601376933" sldId="268"/>
        </pc:sldMkLst>
        <pc:spChg chg="mod">
          <ac:chgData name="Rüdiger Bäz" userId="8e696382c6b266eb" providerId="LiveId" clId="{ACE93B6E-2DB3-4CC1-8784-DF30FD7F253E}" dt="2020-01-31T16:27:37.085" v="1801" actId="27636"/>
          <ac:spMkLst>
            <pc:docMk/>
            <pc:sldMk cId="3601376933" sldId="268"/>
            <ac:spMk id="4" creationId="{5CF093FA-6505-4D62-BC78-F24A1605FDF9}"/>
          </ac:spMkLst>
        </pc:spChg>
      </pc:sldChg>
      <pc:sldChg chg="modSp add">
        <pc:chgData name="Rüdiger Bäz" userId="8e696382c6b266eb" providerId="LiveId" clId="{ACE93B6E-2DB3-4CC1-8784-DF30FD7F253E}" dt="2020-01-31T15:23:09.437" v="933" actId="20577"/>
        <pc:sldMkLst>
          <pc:docMk/>
          <pc:sldMk cId="3731161754" sldId="293"/>
        </pc:sldMkLst>
        <pc:spChg chg="mod">
          <ac:chgData name="Rüdiger Bäz" userId="8e696382c6b266eb" providerId="LiveId" clId="{ACE93B6E-2DB3-4CC1-8784-DF30FD7F253E}" dt="2020-01-31T15:23:09.437" v="933" actId="20577"/>
          <ac:spMkLst>
            <pc:docMk/>
            <pc:sldMk cId="3731161754" sldId="293"/>
            <ac:spMk id="7" creationId="{5EB32911-3102-4ED9-9555-9D76621C32AC}"/>
          </ac:spMkLst>
        </pc:spChg>
      </pc:sldChg>
      <pc:sldChg chg="addSp modSp add">
        <pc:chgData name="Rüdiger Bäz" userId="8e696382c6b266eb" providerId="LiveId" clId="{ACE93B6E-2DB3-4CC1-8784-DF30FD7F253E}" dt="2020-01-31T15:36:09.651" v="1478" actId="1076"/>
        <pc:sldMkLst>
          <pc:docMk/>
          <pc:sldMk cId="3946098501" sldId="294"/>
        </pc:sldMkLst>
        <pc:spChg chg="mod">
          <ac:chgData name="Rüdiger Bäz" userId="8e696382c6b266eb" providerId="LiveId" clId="{ACE93B6E-2DB3-4CC1-8784-DF30FD7F253E}" dt="2020-01-31T15:35:35.178" v="1477" actId="20577"/>
          <ac:spMkLst>
            <pc:docMk/>
            <pc:sldMk cId="3946098501" sldId="294"/>
            <ac:spMk id="7" creationId="{5EB32911-3102-4ED9-9555-9D76621C32AC}"/>
          </ac:spMkLst>
        </pc:spChg>
        <pc:picChg chg="add mod">
          <ac:chgData name="Rüdiger Bäz" userId="8e696382c6b266eb" providerId="LiveId" clId="{ACE93B6E-2DB3-4CC1-8784-DF30FD7F253E}" dt="2020-01-31T15:36:09.651" v="1478" actId="1076"/>
          <ac:picMkLst>
            <pc:docMk/>
            <pc:sldMk cId="3946098501" sldId="294"/>
            <ac:picMk id="2" creationId="{114A5610-3EDC-489D-9E26-2EC3E189E813}"/>
          </ac:picMkLst>
        </pc:picChg>
      </pc:sldChg>
      <pc:sldChg chg="addSp delSp modSp add">
        <pc:chgData name="Rüdiger Bäz" userId="8e696382c6b266eb" providerId="LiveId" clId="{ACE93B6E-2DB3-4CC1-8784-DF30FD7F253E}" dt="2020-01-31T15:44:42.762" v="1532" actId="14100"/>
        <pc:sldMkLst>
          <pc:docMk/>
          <pc:sldMk cId="2509621882" sldId="295"/>
        </pc:sldMkLst>
        <pc:spChg chg="mod">
          <ac:chgData name="Rüdiger Bäz" userId="8e696382c6b266eb" providerId="LiveId" clId="{ACE93B6E-2DB3-4CC1-8784-DF30FD7F253E}" dt="2020-01-31T15:37:37.476" v="1524" actId="20577"/>
          <ac:spMkLst>
            <pc:docMk/>
            <pc:sldMk cId="2509621882" sldId="295"/>
            <ac:spMk id="7" creationId="{5EB32911-3102-4ED9-9555-9D76621C32AC}"/>
          </ac:spMkLst>
        </pc:spChg>
        <pc:picChg chg="del">
          <ac:chgData name="Rüdiger Bäz" userId="8e696382c6b266eb" providerId="LiveId" clId="{ACE93B6E-2DB3-4CC1-8784-DF30FD7F253E}" dt="2020-01-31T15:37:48.089" v="1525" actId="478"/>
          <ac:picMkLst>
            <pc:docMk/>
            <pc:sldMk cId="2509621882" sldId="295"/>
            <ac:picMk id="2" creationId="{114A5610-3EDC-489D-9E26-2EC3E189E813}"/>
          </ac:picMkLst>
        </pc:picChg>
        <pc:picChg chg="add mod">
          <ac:chgData name="Rüdiger Bäz" userId="8e696382c6b266eb" providerId="LiveId" clId="{ACE93B6E-2DB3-4CC1-8784-DF30FD7F253E}" dt="2020-01-31T15:38:45.241" v="1527" actId="1076"/>
          <ac:picMkLst>
            <pc:docMk/>
            <pc:sldMk cId="2509621882" sldId="295"/>
            <ac:picMk id="3" creationId="{3913C05E-2A5E-464C-B89F-13042853B340}"/>
          </ac:picMkLst>
        </pc:picChg>
        <pc:picChg chg="add mod">
          <ac:chgData name="Rüdiger Bäz" userId="8e696382c6b266eb" providerId="LiveId" clId="{ACE93B6E-2DB3-4CC1-8784-DF30FD7F253E}" dt="2020-01-31T15:44:42.762" v="1532" actId="14100"/>
          <ac:picMkLst>
            <pc:docMk/>
            <pc:sldMk cId="2509621882" sldId="295"/>
            <ac:picMk id="5" creationId="{E44B23EC-FDA2-4A31-8142-341A1857D5F3}"/>
          </ac:picMkLst>
        </pc:picChg>
      </pc:sldChg>
      <pc:sldChg chg="delSp modSp add">
        <pc:chgData name="Rüdiger Bäz" userId="8e696382c6b266eb" providerId="LiveId" clId="{ACE93B6E-2DB3-4CC1-8784-DF30FD7F253E}" dt="2020-01-31T15:58:16.907" v="1793" actId="20577"/>
        <pc:sldMkLst>
          <pc:docMk/>
          <pc:sldMk cId="3586620149" sldId="296"/>
        </pc:sldMkLst>
        <pc:spChg chg="mod">
          <ac:chgData name="Rüdiger Bäz" userId="8e696382c6b266eb" providerId="LiveId" clId="{ACE93B6E-2DB3-4CC1-8784-DF30FD7F253E}" dt="2020-01-31T15:58:16.907" v="1793" actId="20577"/>
          <ac:spMkLst>
            <pc:docMk/>
            <pc:sldMk cId="3586620149" sldId="296"/>
            <ac:spMk id="7" creationId="{5EB32911-3102-4ED9-9555-9D76621C32AC}"/>
          </ac:spMkLst>
        </pc:spChg>
        <pc:picChg chg="del">
          <ac:chgData name="Rüdiger Bäz" userId="8e696382c6b266eb" providerId="LiveId" clId="{ACE93B6E-2DB3-4CC1-8784-DF30FD7F253E}" dt="2020-01-31T15:45:22.105" v="1535" actId="478"/>
          <ac:picMkLst>
            <pc:docMk/>
            <pc:sldMk cId="3586620149" sldId="296"/>
            <ac:picMk id="3" creationId="{3913C05E-2A5E-464C-B89F-13042853B340}"/>
          </ac:picMkLst>
        </pc:picChg>
        <pc:picChg chg="del">
          <ac:chgData name="Rüdiger Bäz" userId="8e696382c6b266eb" providerId="LiveId" clId="{ACE93B6E-2DB3-4CC1-8784-DF30FD7F253E}" dt="2020-01-31T15:45:14.085" v="1534" actId="478"/>
          <ac:picMkLst>
            <pc:docMk/>
            <pc:sldMk cId="3586620149" sldId="296"/>
            <ac:picMk id="5" creationId="{E44B23EC-FDA2-4A31-8142-341A1857D5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Herzlich Willkommen zur Schulung </a:t>
            </a:r>
          </a:p>
          <a:p>
            <a:pPr marL="0" indent="0">
              <a:buNone/>
            </a:pPr>
            <a:r>
              <a:rPr lang="de-DE" sz="16000" b="1" dirty="0"/>
              <a:t>„Umgang mit Handy, Tablet, Laptop und PC durch Senioren“ </a:t>
            </a:r>
            <a:br>
              <a:rPr lang="de-DE" sz="16000" b="1" dirty="0"/>
            </a:br>
            <a:br>
              <a:rPr lang="de-DE" sz="8000" b="1" dirty="0"/>
            </a:br>
            <a:endParaRPr lang="de-DE" sz="8000" b="1" dirty="0"/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bg1">
                    <a:lumMod val="75000"/>
                  </a:schemeClr>
                </a:solidFill>
              </a:rPr>
              <a:t>Das Android-Smartphone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Information, Kommunikation, kreatives Arbeiten mit Smartphone bis PC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Wie kann man Gefahren durch Hacker, Phishing, Viren, Würmer und Datensammlung umgehen?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Klärung vor Problemen der Teilnehmer nach eingereichten Fragen </a:t>
            </a:r>
            <a:br>
              <a:rPr lang="de-DE" sz="8000" b="1" dirty="0"/>
            </a:br>
            <a:br>
              <a:rPr lang="de-DE" sz="8000" b="1" dirty="0"/>
            </a:br>
            <a:br>
              <a:rPr lang="de-DE" sz="9600" b="1" dirty="0"/>
            </a:br>
            <a:br>
              <a:rPr lang="de-DE" sz="9600" b="1" dirty="0"/>
            </a:br>
            <a:endParaRPr lang="de-DE" sz="96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WhatsApp für Android </a:t>
            </a:r>
            <a:r>
              <a:rPr lang="de-DE" sz="2400" b="1" dirty="0"/>
              <a:t>über „Play-Store“</a:t>
            </a:r>
            <a:br>
              <a:rPr lang="de-DE" sz="2400" b="1" dirty="0"/>
            </a:br>
            <a:r>
              <a:rPr lang="de-DE" sz="2400" b="1" dirty="0"/>
              <a:t>Login mit Google-Konto, </a:t>
            </a:r>
            <a:br>
              <a:rPr lang="de-DE" sz="2400" b="1" dirty="0"/>
            </a:br>
            <a:r>
              <a:rPr lang="de-DE" sz="2400" b="1" dirty="0"/>
              <a:t>Einstellungen werden übernommen: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3EB52EE-2D94-4444-ACCD-4AACDD74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69" y="1838325"/>
            <a:ext cx="2823567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 err="1">
                <a:solidFill>
                  <a:srgbClr val="FF0000"/>
                </a:solidFill>
              </a:rPr>
              <a:t>WhatsaPP</a:t>
            </a:r>
            <a:r>
              <a:rPr lang="de-DE" sz="2400" b="1" dirty="0">
                <a:solidFill>
                  <a:srgbClr val="FF0000"/>
                </a:solidFill>
              </a:rPr>
              <a:t> Webbasiert </a:t>
            </a:r>
            <a:r>
              <a:rPr lang="de-DE" sz="2400" b="1" dirty="0"/>
              <a:t>über „ https://web.whatsapp.com/“</a:t>
            </a:r>
            <a:br>
              <a:rPr lang="de-DE" sz="2400" b="1" dirty="0"/>
            </a:br>
            <a:r>
              <a:rPr lang="de-DE" sz="2400" b="1" dirty="0"/>
              <a:t>Login mit QR-Code, der aus Handy-WhatsApp über Einstellung – WhatsApp Webabfotografiert werden muss.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Konfiguration nach jedem Aufruf neu</a:t>
            </a:r>
            <a:br>
              <a:rPr lang="de-DE" sz="2400" b="1" dirty="0"/>
            </a:br>
            <a:r>
              <a:rPr lang="de-DE" sz="2400" b="1" dirty="0"/>
              <a:t>nicht dauerhaft erreichbar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F91403-A7B1-45C3-8D03-50396EBC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87" y="3133243"/>
            <a:ext cx="7327113" cy="35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WhatsApp für Windows (Desktopversion) </a:t>
            </a:r>
            <a:r>
              <a:rPr lang="de-DE" sz="2400" b="1" dirty="0"/>
              <a:t>https://www.whatsapp.com/download</a:t>
            </a:r>
            <a:br>
              <a:rPr lang="de-DE" sz="2400" b="1" dirty="0"/>
            </a:br>
            <a:r>
              <a:rPr lang="de-DE" sz="2400" b="1"/>
              <a:t>Login einmalig mit </a:t>
            </a:r>
            <a:r>
              <a:rPr lang="de-DE" sz="2400" b="1" dirty="0"/>
              <a:t>QR-Code nur auf einem Rechner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Aktualisierung nur über Neuinstallation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47E3E6-99E9-40BC-B6DE-87B95AF0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2886074"/>
            <a:ext cx="6942664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WhatsApp für Windows (APP) über Microsoft-Store</a:t>
            </a:r>
            <a:br>
              <a:rPr lang="de-DE" sz="2400" b="1" dirty="0"/>
            </a:br>
            <a:r>
              <a:rPr lang="de-DE" sz="2400" b="1" dirty="0"/>
              <a:t>nur Fremdanbieter</a:t>
            </a:r>
            <a:br>
              <a:rPr lang="de-DE" sz="2400" b="1" dirty="0"/>
            </a:br>
            <a:r>
              <a:rPr lang="de-DE" sz="2400" b="1" dirty="0"/>
              <a:t>nicht empfehlenswert</a:t>
            </a: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Nutzung von WhatsApp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Einzelauswahl des Empfängers</a:t>
            </a:r>
            <a:br>
              <a:rPr lang="de-DE" sz="2000" b="1" dirty="0"/>
            </a:br>
            <a:r>
              <a:rPr lang="de-DE" sz="2000" b="1" dirty="0"/>
              <a:t>Datei und Text hinzufügen und Absenden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Empfänger aus Telefonbuch – unten rechts - grüner Button</a:t>
            </a:r>
          </a:p>
          <a:p>
            <a:pPr marL="0" indent="0">
              <a:buNone/>
            </a:pPr>
            <a:r>
              <a:rPr lang="de-DE" sz="2000" b="1" dirty="0"/>
              <a:t>Mehrere Empfänger auswählen: auf einzelne Empfänger</a:t>
            </a:r>
            <a:br>
              <a:rPr lang="de-DE" sz="2000" b="1" dirty="0"/>
            </a:br>
            <a:r>
              <a:rPr lang="de-DE" sz="2000" b="1" dirty="0"/>
              <a:t> länger drücken bis Grüner Häkchen, weitere hinzufügen</a:t>
            </a:r>
            <a:br>
              <a:rPr lang="de-DE" sz="2000" b="1" dirty="0"/>
            </a:br>
            <a:r>
              <a:rPr lang="de-DE" sz="2000" b="1" dirty="0"/>
              <a:t>links oben aus Kamerasymbol – Foto machen oder </a:t>
            </a:r>
            <a:br>
              <a:rPr lang="de-DE" sz="2000" b="1" dirty="0"/>
            </a:br>
            <a:r>
              <a:rPr lang="de-DE" sz="2000" b="1" dirty="0"/>
              <a:t>auswählen – Text hinzufügen und absenden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Gruppe bilden: rechts unten – grüner Button</a:t>
            </a:r>
            <a:br>
              <a:rPr lang="de-DE" sz="2000" b="1" dirty="0"/>
            </a:br>
            <a:r>
              <a:rPr lang="de-DE" sz="2000" b="1" dirty="0"/>
              <a:t>Neue Gruppe – Teilnehmer auswählen –Gruppenbetreff</a:t>
            </a:r>
          </a:p>
          <a:p>
            <a:pPr marL="0" indent="0">
              <a:buNone/>
            </a:pPr>
            <a:r>
              <a:rPr lang="de-DE" sz="2000" b="1" dirty="0"/>
              <a:t>Audio- und Video-Telefonie: </a:t>
            </a:r>
            <a:r>
              <a:rPr lang="de-DE" sz="2000" b="1" dirty="0">
                <a:highlight>
                  <a:srgbClr val="FF0000"/>
                </a:highlight>
              </a:rPr>
              <a:t>(nur Handy)</a:t>
            </a:r>
            <a:br>
              <a:rPr lang="de-DE" sz="2000" b="1" dirty="0">
                <a:highlight>
                  <a:srgbClr val="FF0000"/>
                </a:highlight>
              </a:rPr>
            </a:br>
            <a:r>
              <a:rPr lang="de-DE" sz="2000" b="1" dirty="0"/>
              <a:t>Teilnehmer anklicken und oben rechts Kamera oder </a:t>
            </a:r>
            <a:br>
              <a:rPr lang="de-DE" sz="2000" b="1" dirty="0"/>
            </a:br>
            <a:r>
              <a:rPr lang="de-DE" sz="2000" b="1" dirty="0"/>
              <a:t>Telefonhörer wählen. Empfänger wählt dann auch nach </a:t>
            </a:r>
            <a:br>
              <a:rPr lang="de-DE" sz="2000" b="1" dirty="0"/>
            </a:br>
            <a:r>
              <a:rPr lang="de-DE" sz="2000" b="1" dirty="0"/>
              <a:t>Belieben Telefonhörer oder Video </a:t>
            </a:r>
            <a:r>
              <a:rPr lang="de-DE" sz="2000" b="1" dirty="0">
                <a:highlight>
                  <a:srgbClr val="FF0000"/>
                </a:highlight>
              </a:rPr>
              <a:t>(nur beim Handy)</a:t>
            </a: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543C7A-F04E-4022-853C-DDEFB6E6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8" y="2085277"/>
            <a:ext cx="2515297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Nutzung von WhatsApp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>
                <a:solidFill>
                  <a:srgbClr val="FF0000"/>
                </a:solidFill>
              </a:rPr>
              <a:t>Status</a:t>
            </a:r>
            <a:r>
              <a:rPr lang="de-DE" sz="2000" b="1" dirty="0"/>
              <a:t> kann 24 Stunden von den gespeicherten</a:t>
            </a:r>
            <a:br>
              <a:rPr lang="de-DE" sz="2000" b="1" dirty="0"/>
            </a:br>
            <a:r>
              <a:rPr lang="de-DE" sz="2000" b="1" dirty="0"/>
              <a:t>Empfängern gelesen werden.</a:t>
            </a:r>
            <a:br>
              <a:rPr lang="de-DE" sz="2000" b="1" dirty="0"/>
            </a:br>
            <a:r>
              <a:rPr lang="de-DE" sz="2000" b="1" dirty="0"/>
              <a:t>Anzeige für den Absender auf der Handy-App, </a:t>
            </a:r>
            <a:br>
              <a:rPr lang="de-DE" sz="2000" b="1" dirty="0"/>
            </a:br>
            <a:r>
              <a:rPr lang="de-DE" sz="2000" b="1" dirty="0"/>
              <a:t>wer, wann gelesen hat.</a:t>
            </a:r>
            <a:br>
              <a:rPr lang="de-DE" sz="2000" b="1" dirty="0"/>
            </a:br>
            <a:r>
              <a:rPr lang="de-DE" sz="2000" b="1" dirty="0"/>
              <a:t>Über Einstellung oben rechts –drei Punkte</a:t>
            </a: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8FC8C4B-8F02-4E69-83D0-E7A06CCB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01" y="1318166"/>
            <a:ext cx="2887861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Wiederholung: Datei-Explorer in Windows</a:t>
            </a:r>
          </a:p>
          <a:p>
            <a:pPr marL="0" indent="0">
              <a:buNone/>
            </a:pPr>
            <a:r>
              <a:rPr lang="de-DE" sz="2000" b="1" dirty="0"/>
              <a:t>Dateiendungen sichtbar machen:</a:t>
            </a:r>
            <a:endParaRPr lang="de-DE" sz="2000" dirty="0"/>
          </a:p>
          <a:p>
            <a:pPr marL="0" indent="0">
              <a:buNone/>
            </a:pPr>
            <a:br>
              <a:rPr lang="de-DE" sz="60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277D10-C02B-4F64-BB96-F177FA53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11" y="2310684"/>
            <a:ext cx="8794692" cy="1527891"/>
          </a:xfrm>
          <a:prstGeom prst="rect">
            <a:avLst/>
          </a:prstGeom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BC70FC66-9FB3-44A5-8FD7-750875681562}"/>
              </a:ext>
            </a:extLst>
          </p:cNvPr>
          <p:cNvSpPr/>
          <p:nvPr/>
        </p:nvSpPr>
        <p:spPr>
          <a:xfrm>
            <a:off x="4467225" y="2085277"/>
            <a:ext cx="209550" cy="4483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9BAB51AC-7B5D-4E47-AC6C-3C912934B143}"/>
              </a:ext>
            </a:extLst>
          </p:cNvPr>
          <p:cNvSpPr/>
          <p:nvPr/>
        </p:nvSpPr>
        <p:spPr>
          <a:xfrm>
            <a:off x="11334750" y="1952625"/>
            <a:ext cx="209550" cy="8191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A9A3DA-B8FE-4B0E-BB9F-68020C92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21" y="2933699"/>
            <a:ext cx="3709221" cy="3981275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892A42B5-75EB-420B-A008-45AA150AD126}"/>
              </a:ext>
            </a:extLst>
          </p:cNvPr>
          <p:cNvSpPr/>
          <p:nvPr/>
        </p:nvSpPr>
        <p:spPr>
          <a:xfrm>
            <a:off x="5886450" y="2850442"/>
            <a:ext cx="209550" cy="4483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15F0954-4A0D-4E25-8DBD-7A0332967C0B}"/>
              </a:ext>
            </a:extLst>
          </p:cNvPr>
          <p:cNvSpPr/>
          <p:nvPr/>
        </p:nvSpPr>
        <p:spPr>
          <a:xfrm>
            <a:off x="4735050" y="5419725"/>
            <a:ext cx="676275" cy="190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F58AA4-C6F6-469C-A0FC-0DD55E88B539}"/>
              </a:ext>
            </a:extLst>
          </p:cNvPr>
          <p:cNvSpPr txBox="1"/>
          <p:nvPr/>
        </p:nvSpPr>
        <p:spPr>
          <a:xfrm>
            <a:off x="9201846" y="4149009"/>
            <a:ext cx="26689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Ansicht – Optionen</a:t>
            </a:r>
            <a:br>
              <a:rPr lang="de-DE" dirty="0"/>
            </a:br>
            <a:r>
              <a:rPr lang="de-DE" dirty="0"/>
              <a:t>Pop-up:</a:t>
            </a:r>
            <a:br>
              <a:rPr lang="de-DE" dirty="0"/>
            </a:br>
            <a:r>
              <a:rPr lang="de-DE" dirty="0"/>
              <a:t>Ansicht</a:t>
            </a:r>
            <a:br>
              <a:rPr lang="de-DE" dirty="0"/>
            </a:br>
            <a:r>
              <a:rPr lang="de-DE" dirty="0"/>
              <a:t>Haken vor „Erweiterungen</a:t>
            </a:r>
            <a:br>
              <a:rPr lang="de-DE" dirty="0"/>
            </a:br>
            <a:r>
              <a:rPr lang="de-DE" dirty="0"/>
              <a:t>bei bekannten Dateitypen </a:t>
            </a:r>
            <a:br>
              <a:rPr lang="de-DE" dirty="0"/>
            </a:br>
            <a:r>
              <a:rPr lang="de-DE" dirty="0"/>
              <a:t>ausblenden“ ENTFERNEN</a:t>
            </a:r>
            <a:br>
              <a:rPr lang="de-DE" dirty="0"/>
            </a:br>
            <a:r>
              <a:rPr lang="de-DE" dirty="0"/>
              <a:t>dann OK</a:t>
            </a:r>
          </a:p>
        </p:txBody>
      </p:sp>
    </p:spTree>
    <p:extLst>
      <p:ext uri="{BB962C8B-B14F-4D97-AF65-F5344CB8AC3E}">
        <p14:creationId xmlns:p14="http://schemas.microsoft.com/office/powerpoint/2010/main" val="17095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Wiederholung: Datei-Explorer in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Ansichten des Dateiexplorers:</a:t>
            </a:r>
            <a:br>
              <a:rPr lang="de-DE" sz="2000" b="1" dirty="0"/>
            </a:br>
            <a:r>
              <a:rPr lang="de-DE" sz="2000" b="1" dirty="0"/>
              <a:t>„Dieser PC“</a:t>
            </a: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8770BA-994A-4152-A298-B7759F28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015195"/>
            <a:ext cx="9136623" cy="29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Wiederholung: Datei-Explorer in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Ansichten des Dateiexplorers:</a:t>
            </a:r>
            <a:br>
              <a:rPr lang="de-DE" sz="2000" b="1" dirty="0"/>
            </a:br>
            <a:r>
              <a:rPr lang="de-DE" sz="2000" b="1" dirty="0"/>
              <a:t>„Bilder“ über Ansicht: „Große Symbole“</a:t>
            </a: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22034-78BD-406C-8DD2-AD2FE161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10" y="2514501"/>
            <a:ext cx="9348169" cy="26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0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Wiederholung: Datei-Explorer in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Ansichten des Dateiexplorers:</a:t>
            </a:r>
            <a:br>
              <a:rPr lang="de-DE" sz="2000" b="1" dirty="0"/>
            </a:br>
            <a:r>
              <a:rPr lang="de-DE" sz="2000" b="1" dirty="0"/>
              <a:t>„Normalansicht der Dateien“ über Ansicht: „“</a:t>
            </a: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BF107E-60FB-454C-BA0B-DEC06735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80" y="2195994"/>
            <a:ext cx="8275669" cy="45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7300" b="1" dirty="0"/>
              <a:t>Wiederholung: Anschluss an das WLAN-Internet</a:t>
            </a:r>
          </a:p>
          <a:p>
            <a:pPr marL="0" indent="0">
              <a:buNone/>
            </a:pPr>
            <a:endParaRPr lang="de-DE" sz="10100" b="1" dirty="0"/>
          </a:p>
          <a:p>
            <a:pPr marL="0" indent="0">
              <a:buNone/>
            </a:pP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highlight>
                <a:srgbClr val="FF0000"/>
              </a:highlight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FC573E-B536-4A35-B9D7-7C8D14ED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89" y="1744577"/>
            <a:ext cx="3749369" cy="46562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F2CD37-E4F5-43A7-80AF-CF4F05FC4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75" y="1825895"/>
            <a:ext cx="2762250" cy="4805815"/>
          </a:xfrm>
          <a:prstGeom prst="rect">
            <a:avLst/>
          </a:prstGeom>
        </p:spPr>
      </p:pic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79CE486C-3E73-4AA4-9B7B-F7D57098EAC1}"/>
              </a:ext>
            </a:extLst>
          </p:cNvPr>
          <p:cNvSpPr/>
          <p:nvPr/>
        </p:nvSpPr>
        <p:spPr>
          <a:xfrm>
            <a:off x="6491287" y="4159171"/>
            <a:ext cx="638175" cy="32385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A0D529C5-75FC-425E-A718-FBD7C9265FBA}"/>
              </a:ext>
            </a:extLst>
          </p:cNvPr>
          <p:cNvSpPr/>
          <p:nvPr/>
        </p:nvSpPr>
        <p:spPr>
          <a:xfrm>
            <a:off x="10915650" y="3267075"/>
            <a:ext cx="752475" cy="16192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6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Wiederholung: Datei-Explorer in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Dateien ordnen und sortieren „Eigene Dateien“ und „Bibliotheken“</a:t>
            </a: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68842D-2B55-4D55-B5B8-952C2359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11" y="2087506"/>
            <a:ext cx="3124471" cy="43132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01DDCB-7E39-45DE-983B-41F9C455EBEB}"/>
              </a:ext>
            </a:extLst>
          </p:cNvPr>
          <p:cNvSpPr txBox="1"/>
          <p:nvPr/>
        </p:nvSpPr>
        <p:spPr>
          <a:xfrm flipH="1">
            <a:off x="7277423" y="1971675"/>
            <a:ext cx="4164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WICHTIG:</a:t>
            </a:r>
            <a:br>
              <a:rPr lang="de-DE" dirty="0"/>
            </a:br>
            <a:r>
              <a:rPr lang="de-DE" dirty="0"/>
              <a:t>möglichst Betriebssystem/Programme VON</a:t>
            </a:r>
            <a:br>
              <a:rPr lang="de-DE" dirty="0"/>
            </a:br>
            <a:r>
              <a:rPr lang="de-DE" dirty="0"/>
              <a:t>eigenen Daten trennen</a:t>
            </a:r>
            <a:br>
              <a:rPr lang="de-DE" dirty="0"/>
            </a:br>
            <a:r>
              <a:rPr lang="de-DE" dirty="0"/>
              <a:t>vordefinierte Verzeichnisse auf zweites </a:t>
            </a:r>
            <a:br>
              <a:rPr lang="de-DE" dirty="0"/>
            </a:br>
            <a:r>
              <a:rPr lang="de-DE" dirty="0"/>
              <a:t>Laufwerk verschieben über</a:t>
            </a:r>
            <a:br>
              <a:rPr lang="de-DE" dirty="0"/>
            </a:br>
            <a:r>
              <a:rPr lang="de-DE" dirty="0"/>
              <a:t>Rechte Maustaste – Eigenschaften – Pfad –</a:t>
            </a:r>
            <a:br>
              <a:rPr lang="de-DE" dirty="0"/>
            </a:br>
            <a:r>
              <a:rPr lang="de-DE" dirty="0"/>
              <a:t>.                        verschieben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DFEA8A-2ED1-4F4F-B3C9-9DEAF817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298" y="3742798"/>
            <a:ext cx="2339677" cy="2853943"/>
          </a:xfrm>
          <a:prstGeom prst="rect">
            <a:avLst/>
          </a:prstGeom>
        </p:spPr>
      </p:pic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30CFC49F-AB35-4C7C-B9CA-0D14E9BF9FCA}"/>
              </a:ext>
            </a:extLst>
          </p:cNvPr>
          <p:cNvSpPr/>
          <p:nvPr/>
        </p:nvSpPr>
        <p:spPr>
          <a:xfrm>
            <a:off x="7372350" y="5314950"/>
            <a:ext cx="142875" cy="65722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32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Gemeinsamkeiten von Windowsanwendungen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dirty="0"/>
              <a:t>Viele, vor allem ältere Anwendung haben eine ähnliche Struktur: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Neuere Anwendungen haben auch noch diese Struktur aber auf den zweiten Blick:</a:t>
            </a:r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1D0D82-B6E4-4B93-BA22-1C5B65DC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26" y="2501217"/>
            <a:ext cx="4922947" cy="111261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AA116A-AB59-4CC4-946F-24D9F216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11" y="4317238"/>
            <a:ext cx="9038103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191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Gemeinsamkeiten von Windowsanwendungen</a:t>
            </a:r>
          </a:p>
          <a:p>
            <a:pPr marL="0" indent="0">
              <a:buNone/>
            </a:pPr>
            <a:r>
              <a:rPr lang="de-DE" sz="2400" b="1" dirty="0"/>
              <a:t>Datei-Bearbeiten-Hilfe</a:t>
            </a: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Wie halte ich diese klassischen Anwendungen aktuell?</a:t>
            </a:r>
            <a:br>
              <a:rPr lang="de-DE" sz="2400" b="1" dirty="0"/>
            </a:br>
            <a:r>
              <a:rPr lang="de-DE" sz="2400" b="1" dirty="0"/>
              <a:t>Über Hilfe und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u="sng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 err="1">
                <a:cs typeface="Vrinda" panose="020B0502040204020203" pitchFamily="34" charset="0"/>
              </a:rPr>
              <a:t>Wiederholunngen</a:t>
            </a: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3F8BCA-49EB-4F5E-9C28-AA87B7D8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04" y="3783238"/>
            <a:ext cx="5547841" cy="2110923"/>
          </a:xfrm>
          <a:prstGeom prst="rect">
            <a:avLst/>
          </a:prstGeom>
        </p:spPr>
      </p:pic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111E759B-9B86-49C0-BA39-AD01C4D00AB2}"/>
              </a:ext>
            </a:extLst>
          </p:cNvPr>
          <p:cNvSpPr/>
          <p:nvPr/>
        </p:nvSpPr>
        <p:spPr>
          <a:xfrm>
            <a:off x="8458200" y="4400550"/>
            <a:ext cx="1352550" cy="16192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12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Gemeinsamkeiten von Windowsanwendungen</a:t>
            </a:r>
          </a:p>
          <a:p>
            <a:pPr marL="0" indent="0">
              <a:buNone/>
            </a:pPr>
            <a:r>
              <a:rPr lang="de-DE" sz="2400" b="1" dirty="0"/>
              <a:t>Datei-Bearbeiten-Hilfe</a:t>
            </a: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z.B. Chrom, Firefox und andere:</a:t>
            </a:r>
          </a:p>
          <a:p>
            <a:pPr marL="0" indent="0">
              <a:buNone/>
            </a:pPr>
            <a:endParaRPr lang="de-DE" sz="2400" b="1" u="sng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10AE8F-7D95-4144-A941-B89B7AFA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54" y="2793246"/>
            <a:ext cx="2640468" cy="1427621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64ED4769-847F-4E61-94A3-DA47B74E4918}"/>
              </a:ext>
            </a:extLst>
          </p:cNvPr>
          <p:cNvSpPr/>
          <p:nvPr/>
        </p:nvSpPr>
        <p:spPr>
          <a:xfrm>
            <a:off x="5675555" y="3114675"/>
            <a:ext cx="771525" cy="13335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04B3CA-1090-4F4B-A3C1-D2535BEB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811" y="2878386"/>
            <a:ext cx="3063505" cy="1577477"/>
          </a:xfrm>
          <a:prstGeom prst="rect">
            <a:avLst/>
          </a:prstGeom>
        </p:spPr>
      </p:pic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C0428D41-A791-41C3-B4C3-F931A57C9E93}"/>
              </a:ext>
            </a:extLst>
          </p:cNvPr>
          <p:cNvSpPr/>
          <p:nvPr/>
        </p:nvSpPr>
        <p:spPr>
          <a:xfrm>
            <a:off x="10258425" y="3507056"/>
            <a:ext cx="1181100" cy="1791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9CFD82-1713-4746-B9A3-58D50DB7D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56" y="4261974"/>
            <a:ext cx="2549969" cy="2602009"/>
          </a:xfrm>
          <a:prstGeom prst="rect">
            <a:avLst/>
          </a:prstGeom>
        </p:spPr>
      </p:pic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D0DFEC53-768F-4916-AEB9-24CA17706060}"/>
              </a:ext>
            </a:extLst>
          </p:cNvPr>
          <p:cNvSpPr/>
          <p:nvPr/>
        </p:nvSpPr>
        <p:spPr>
          <a:xfrm>
            <a:off x="5524500" y="6324600"/>
            <a:ext cx="1171575" cy="13335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F0A01F-64F0-464A-B836-12197FB18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527" y="4577035"/>
            <a:ext cx="4855848" cy="22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b="1" dirty="0"/>
              <a:t>Gemeinsamkeiten von Windowsanwendungen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dirty="0"/>
              <a:t>Testen und probieren – keine Angst. Es gibt (fast) überall eine Taste zum Rückgängig-Machen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Oder vor dem Testen speichern – testen</a:t>
            </a:r>
            <a:r>
              <a:rPr lang="de-DE" sz="2000"/>
              <a:t>, und, </a:t>
            </a:r>
            <a:r>
              <a:rPr lang="de-DE" sz="2000" dirty="0"/>
              <a:t>wenn </a:t>
            </a:r>
            <a:r>
              <a:rPr lang="de-DE" sz="2000"/>
              <a:t>es schiefgeht, </a:t>
            </a:r>
            <a:r>
              <a:rPr lang="de-DE" sz="2000" dirty="0"/>
              <a:t>Datei schließen, ohne speichern.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Wer etwas bearbeiten will, muss markieren.</a:t>
            </a:r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D5BB66-900A-45D4-A929-02CCE78A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79" y="2758382"/>
            <a:ext cx="335309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Gemeinsamkeiten von Windows-Anwendungen – Installation - Deinstallieren</a:t>
            </a:r>
          </a:p>
          <a:p>
            <a:pPr marL="0" indent="0">
              <a:buNone/>
            </a:pPr>
            <a:r>
              <a:rPr lang="de-DE" sz="2000" b="1" dirty="0"/>
              <a:t>Sinn der Anwendung, Quelle der Herkunft – im Internet recherchieren!</a:t>
            </a:r>
            <a:br>
              <a:rPr lang="de-DE" sz="2000" b="1" dirty="0"/>
            </a:br>
            <a:r>
              <a:rPr lang="de-DE" sz="2000" b="1" dirty="0"/>
              <a:t>Kauf, Mieten, Freeware oder Key aus dem Internet?</a:t>
            </a:r>
            <a:br>
              <a:rPr lang="de-DE" sz="2000" b="1" dirty="0"/>
            </a:br>
            <a:r>
              <a:rPr lang="de-DE" sz="2000" b="1" dirty="0"/>
              <a:t>Quellen: Seite des Herstellers, Chip.de, Computerbild.de</a:t>
            </a:r>
            <a:br>
              <a:rPr lang="de-DE" sz="2000" b="1" dirty="0"/>
            </a:br>
            <a:r>
              <a:rPr lang="de-DE" sz="2000" b="1" dirty="0"/>
              <a:t>Setup-Datei herunterladen und ABSPEICHERN (1. Virenprüfung) xxx.exe oder xxx.msi</a:t>
            </a:r>
            <a:br>
              <a:rPr lang="de-DE" sz="2000" b="1" dirty="0"/>
            </a:br>
            <a:r>
              <a:rPr lang="de-DE" sz="2000" b="1" dirty="0"/>
              <a:t>Windows-“</a:t>
            </a:r>
            <a:r>
              <a:rPr lang="de-DE" sz="2000" b="1" dirty="0" err="1"/>
              <a:t>Mecker</a:t>
            </a:r>
            <a:r>
              <a:rPr lang="de-DE" sz="2000" b="1" dirty="0"/>
              <a:t>“-Mitteilung lesen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F14FDC-F6C7-4DEA-ADD5-3B336FF6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37" y="3429001"/>
            <a:ext cx="3685013" cy="182432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E788BA4-2951-4ED3-9FD6-1072EA73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54" y="4250075"/>
            <a:ext cx="3685013" cy="20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Gemeinsamkeiten von Windows-Anwendungen – Installation – Deinstallieren</a:t>
            </a:r>
          </a:p>
          <a:p>
            <a:pPr marL="0" indent="0">
              <a:buNone/>
            </a:pPr>
            <a:r>
              <a:rPr lang="de-DE" sz="2000" b="1" dirty="0"/>
              <a:t>Nach der Installation – Startleiste, Startseite Desktop oder Taskleiste?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Verschieben von der Startleiste auf Desktop möglich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0BCE99-9CD3-4D0E-A841-AC883ACF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137" y="2691665"/>
            <a:ext cx="6043184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7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Gemeinsamkeiten von Windows-Anwendungen – Installation – Deinstallieren</a:t>
            </a:r>
            <a:br>
              <a:rPr lang="de-DE" sz="4000" b="1" dirty="0"/>
            </a:br>
            <a:r>
              <a:rPr lang="de-DE" sz="2000" b="1" dirty="0" err="1"/>
              <a:t>Deinstallieren</a:t>
            </a:r>
            <a:r>
              <a:rPr lang="de-DE" sz="2000" b="1" dirty="0"/>
              <a:t> – viele Wege – aber vorher Verzeichnispfad notieren, um abschließen das Verzeichnis zu löschen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1. Siehe letzte Seite</a:t>
            </a:r>
          </a:p>
          <a:p>
            <a:pPr marL="0" indent="0">
              <a:buNone/>
            </a:pPr>
            <a:r>
              <a:rPr lang="de-DE" sz="2000" b="1" dirty="0"/>
              <a:t>2. Rechte Maustaste auf Start/ Einstellungen – Apps und Features, Programm suchen, Linke Maustaste – Deinstallation</a:t>
            </a:r>
          </a:p>
          <a:p>
            <a:pPr marL="0" indent="0">
              <a:buNone/>
            </a:pPr>
            <a:r>
              <a:rPr lang="de-DE" sz="2000" b="1" dirty="0"/>
              <a:t>3. Alte „Systemsteuerung“ über Windows-System – Systemsteuerung –dort „Programme und Features“, Programm suchen, Rechte Maustaste, deinstallieren</a:t>
            </a:r>
          </a:p>
          <a:p>
            <a:pPr marL="0" indent="0">
              <a:buNone/>
            </a:pPr>
            <a:r>
              <a:rPr lang="de-DE" sz="2000" b="1" dirty="0"/>
              <a:t>4. </a:t>
            </a:r>
            <a:r>
              <a:rPr lang="de-DE" sz="2000" b="1" dirty="0" err="1"/>
              <a:t>Uninstall</a:t>
            </a:r>
            <a:r>
              <a:rPr lang="de-DE" sz="2000" b="1" dirty="0"/>
              <a:t>-Programme im jeweiligen Programmverzeichnis</a:t>
            </a:r>
            <a:endParaRPr lang="de-DE" sz="4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7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APPs unter Windows 10 Suche und Installation – Aktualisieren - Deinstallieren</a:t>
            </a:r>
          </a:p>
          <a:p>
            <a:pPr marL="0" indent="0">
              <a:buNone/>
            </a:pPr>
            <a:r>
              <a:rPr lang="de-DE" sz="2000" b="1" dirty="0"/>
              <a:t>Microsoft-Windows-Store</a:t>
            </a:r>
          </a:p>
          <a:p>
            <a:pPr marL="0" indent="0">
              <a:buNone/>
            </a:pPr>
            <a:r>
              <a:rPr lang="de-DE" sz="2000" dirty="0"/>
              <a:t>Suchen, mit ähnlichen Angeboten </a:t>
            </a:r>
            <a:br>
              <a:rPr lang="de-DE" sz="2000" dirty="0"/>
            </a:br>
            <a:r>
              <a:rPr lang="de-DE" sz="2000" dirty="0"/>
              <a:t>Vergleichen,</a:t>
            </a:r>
            <a:br>
              <a:rPr lang="de-DE" sz="2000" dirty="0"/>
            </a:br>
            <a:r>
              <a:rPr lang="de-DE" sz="2000" dirty="0"/>
              <a:t>auf Herunterladen, (Starten schon installiert) Kauf klicken.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Deinstallieren: Siehe vorherige Seite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F2A7DA-D1DC-4007-B9F0-24D56DEE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20" y="1960103"/>
            <a:ext cx="1607959" cy="1089754"/>
          </a:xfrm>
          <a:prstGeom prst="rect">
            <a:avLst/>
          </a:prstGeom>
        </p:spPr>
      </p:pic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44E95B41-0CFC-4206-91A5-4255D987929E}"/>
              </a:ext>
            </a:extLst>
          </p:cNvPr>
          <p:cNvSpPr/>
          <p:nvPr/>
        </p:nvSpPr>
        <p:spPr>
          <a:xfrm>
            <a:off x="8553450" y="2790825"/>
            <a:ext cx="1009650" cy="1809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05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APPs unter Windows 10 Starten und grundsätzlicher Aufbau</a:t>
            </a:r>
          </a:p>
          <a:p>
            <a:pPr marL="0" indent="0">
              <a:buNone/>
            </a:pPr>
            <a:r>
              <a:rPr lang="de-DE" sz="2400" b="1" dirty="0"/>
              <a:t>Startbutton – wie Programme</a:t>
            </a:r>
          </a:p>
          <a:p>
            <a:pPr marL="0" indent="0">
              <a:buNone/>
            </a:pPr>
            <a:r>
              <a:rPr lang="de-DE" sz="2400" b="1" dirty="0"/>
              <a:t>Aufbau:</a:t>
            </a: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Einstellungen und Optionen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1DE454-C5CC-4396-A957-C71AD419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4" y="2204070"/>
            <a:ext cx="1859441" cy="3353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AA09C7A-928C-4C44-BE8C-1AEF7E76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38" y="2085277"/>
            <a:ext cx="1905165" cy="1859441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BDD6BCB-C292-443F-8DE0-3583E43E424F}"/>
              </a:ext>
            </a:extLst>
          </p:cNvPr>
          <p:cNvSpPr/>
          <p:nvPr/>
        </p:nvSpPr>
        <p:spPr>
          <a:xfrm>
            <a:off x="7286625" y="2539379"/>
            <a:ext cx="809625" cy="2895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6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7300" b="1" dirty="0"/>
              <a:t>Wiederholung: Anschluss an das WLAN-Internet</a:t>
            </a:r>
          </a:p>
          <a:p>
            <a:pPr marL="0" indent="0">
              <a:buNone/>
            </a:pPr>
            <a:endParaRPr lang="de-DE" sz="10100" b="1" dirty="0"/>
          </a:p>
          <a:p>
            <a:pPr marL="0" indent="0">
              <a:buNone/>
            </a:pP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highlight>
                <a:srgbClr val="FF0000"/>
              </a:highlight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896B20-AEFD-4461-9727-97CC1124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30" y="2085277"/>
            <a:ext cx="2606027" cy="447164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84A2F988-4F40-4E0D-AFBC-5314301E57B1}"/>
              </a:ext>
            </a:extLst>
          </p:cNvPr>
          <p:cNvSpPr/>
          <p:nvPr/>
        </p:nvSpPr>
        <p:spPr>
          <a:xfrm>
            <a:off x="5419725" y="2847975"/>
            <a:ext cx="1162050" cy="17145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E334C2-821A-489E-ABA3-DDAF929C806C}"/>
              </a:ext>
            </a:extLst>
          </p:cNvPr>
          <p:cNvSpPr txBox="1"/>
          <p:nvPr/>
        </p:nvSpPr>
        <p:spPr>
          <a:xfrm>
            <a:off x="5667375" y="2933700"/>
            <a:ext cx="23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das Passwort eingeben: 15015615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35302F-A057-4010-9B26-EBB30E1F7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25" y="2075752"/>
            <a:ext cx="2606027" cy="4494960"/>
          </a:xfrm>
          <a:prstGeom prst="rect">
            <a:avLst/>
          </a:prstGeom>
        </p:spPr>
      </p:pic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7A6E9D97-26B5-4747-8474-CCA4B6977D34}"/>
              </a:ext>
            </a:extLst>
          </p:cNvPr>
          <p:cNvSpPr/>
          <p:nvPr/>
        </p:nvSpPr>
        <p:spPr>
          <a:xfrm>
            <a:off x="8886825" y="3505200"/>
            <a:ext cx="1857375" cy="2952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984A35-DD41-4239-9726-A7E84D6A6E44}"/>
              </a:ext>
            </a:extLst>
          </p:cNvPr>
          <p:cNvSpPr txBox="1"/>
          <p:nvPr/>
        </p:nvSpPr>
        <p:spPr>
          <a:xfrm>
            <a:off x="10911468" y="3580031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376350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b="1" dirty="0"/>
              <a:t>Das Internet als Programm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Auf vielen Internetseiten werden Programme außerhalb des PC ausgeführt:</a:t>
            </a:r>
          </a:p>
          <a:p>
            <a:pPr marL="0" indent="0">
              <a:buNone/>
            </a:pPr>
            <a:r>
              <a:rPr lang="de-DE" sz="2000" dirty="0"/>
              <a:t>Web-Client E-Mail</a:t>
            </a:r>
          </a:p>
          <a:p>
            <a:pPr marL="0" indent="0">
              <a:buNone/>
            </a:pPr>
            <a:r>
              <a:rPr lang="de-DE" sz="2000" dirty="0"/>
              <a:t>Konvertierungssoftware PDF</a:t>
            </a:r>
          </a:p>
          <a:p>
            <a:pPr marL="0" indent="0">
              <a:buNone/>
            </a:pPr>
            <a:r>
              <a:rPr lang="de-DE" sz="2000" dirty="0"/>
              <a:t>Komplettes Microsoft Office 365 ohne Installation über </a:t>
            </a:r>
            <a:r>
              <a:rPr lang="de-DE" sz="2000" dirty="0">
                <a:hlinkClick r:id="rId2"/>
              </a:rPr>
              <a:t>https://www.office.com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Anzeige von GPs- Dateien, Navigation </a:t>
            </a:r>
          </a:p>
          <a:p>
            <a:pPr marL="0" indent="0">
              <a:buNone/>
            </a:pPr>
            <a:r>
              <a:rPr lang="de-DE" sz="2000" dirty="0"/>
              <a:t>Und vieles mehr</a:t>
            </a:r>
          </a:p>
          <a:p>
            <a:pPr marL="0" indent="0">
              <a:buNone/>
            </a:pPr>
            <a:r>
              <a:rPr lang="de-DE" sz="2000" dirty="0"/>
              <a:t>Vorteil: schnell verfügbar – aber nur online</a:t>
            </a:r>
          </a:p>
          <a:p>
            <a:pPr marL="0" indent="0">
              <a:buNone/>
            </a:pPr>
            <a:r>
              <a:rPr lang="de-DE" sz="2000" dirty="0"/>
              <a:t>Nachteil: kaum speicherbare Einstellungen, Serverbasiert, beobachtbar, Link muss immer eingegeben werden.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0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200" b="1" dirty="0"/>
              <a:t>Weitere Pflege von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Aktualisierung des Betriebssystems, </a:t>
            </a:r>
            <a:br>
              <a:rPr lang="de-DE" sz="2400" b="1" dirty="0"/>
            </a:br>
            <a:r>
              <a:rPr lang="de-DE" sz="2400" b="1" dirty="0"/>
              <a:t>über Einstellungen - Updates</a:t>
            </a:r>
          </a:p>
          <a:p>
            <a:pPr marL="0" indent="0">
              <a:buNone/>
            </a:pPr>
            <a:r>
              <a:rPr lang="de-DE" sz="2400" b="1" dirty="0"/>
              <a:t>Hausmittel zur Bereinigung und Pflege von Windows</a:t>
            </a:r>
            <a:br>
              <a:rPr lang="de-DE" sz="2400" b="1" dirty="0"/>
            </a:br>
            <a:r>
              <a:rPr lang="de-DE" sz="2400" b="1" dirty="0"/>
              <a:t>über Datenexplorer, Eigenschaften der Laufwerk</a:t>
            </a:r>
          </a:p>
          <a:p>
            <a:pPr marL="0" indent="0">
              <a:buNone/>
            </a:pPr>
            <a:r>
              <a:rPr lang="de-DE" sz="2400" b="1" dirty="0"/>
              <a:t> „Pflege“-Programme</a:t>
            </a:r>
            <a:br>
              <a:rPr lang="de-DE" sz="2400" b="1" dirty="0"/>
            </a:br>
            <a:r>
              <a:rPr lang="de-DE" sz="2400" b="1" dirty="0" err="1"/>
              <a:t>WiseCare</a:t>
            </a:r>
            <a:r>
              <a:rPr lang="de-DE" sz="2400" b="1" dirty="0"/>
              <a:t>, CC-Cleaner, PC-Tune-</a:t>
            </a:r>
            <a:r>
              <a:rPr lang="de-DE" sz="2400" b="1" dirty="0" err="1"/>
              <a:t>up</a:t>
            </a:r>
            <a:r>
              <a:rPr lang="de-DE" sz="2400" b="1" dirty="0"/>
              <a:t>, in einigen Anti-Viren-</a:t>
            </a:r>
            <a:r>
              <a:rPr lang="de-DE" sz="2400" b="1" dirty="0" err="1"/>
              <a:t>Progr</a:t>
            </a:r>
            <a:r>
              <a:rPr lang="de-DE" sz="2400" b="1" dirty="0"/>
              <a:t>.</a:t>
            </a:r>
          </a:p>
          <a:p>
            <a:pPr marL="0" indent="0">
              <a:buNone/>
            </a:pPr>
            <a:r>
              <a:rPr lang="de-DE" sz="2400" b="1" dirty="0"/>
              <a:t>Tunneln von Verbindungen</a:t>
            </a:r>
          </a:p>
          <a:p>
            <a:pPr marL="0" indent="0">
              <a:buNone/>
            </a:pPr>
            <a:r>
              <a:rPr lang="de-DE" sz="2400" b="1" dirty="0" err="1"/>
              <a:t>pdf</a:t>
            </a:r>
            <a:r>
              <a:rPr lang="de-DE" sz="2400" b="1" dirty="0"/>
              <a:t> als Austauschformat</a:t>
            </a:r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300" b="1" dirty="0"/>
              <a:t>Malware, Viren und Würmer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Windows ist das </a:t>
            </a:r>
            <a:r>
              <a:rPr lang="de-DE" sz="2400" b="1" dirty="0" err="1"/>
              <a:t>verbreiteste</a:t>
            </a:r>
            <a:r>
              <a:rPr lang="de-DE" sz="2400" b="1" dirty="0"/>
              <a:t> private Betriebssystem. Es lohnt sich Malware zu entwickeln.</a:t>
            </a:r>
          </a:p>
          <a:p>
            <a:pPr marL="0" indent="0">
              <a:buNone/>
            </a:pPr>
            <a:r>
              <a:rPr lang="de-DE" sz="2400" b="1" dirty="0"/>
              <a:t>Sicherheitslücken in Windows und Programmen</a:t>
            </a:r>
          </a:p>
          <a:p>
            <a:pPr marL="0" indent="0">
              <a:buNone/>
            </a:pPr>
            <a:r>
              <a:rPr lang="de-DE" sz="2400" b="1" dirty="0"/>
              <a:t>Verkauf von Sicherheitslücken an Kriminelle und Geheimdienste ist lukrativer als diese dem Hersteller zu melden.</a:t>
            </a:r>
          </a:p>
          <a:p>
            <a:pPr marL="0" indent="0">
              <a:buNone/>
            </a:pPr>
            <a:r>
              <a:rPr lang="de-DE" sz="2400" b="1" dirty="0"/>
              <a:t>Lange Bearbeitungszeiten von bekannten Sicherheitslücken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E-Mail, E-Mail-Anhänge, </a:t>
            </a:r>
            <a:r>
              <a:rPr lang="de-DE" sz="2400" b="1" dirty="0" err="1"/>
              <a:t>Whatsapp</a:t>
            </a:r>
            <a:r>
              <a:rPr lang="de-DE" sz="2400" b="1" dirty="0"/>
              <a:t>-Anhänge, Facebook-“Zusatz-APPs“, manipulierte Fotos, Webseiten</a:t>
            </a:r>
          </a:p>
          <a:p>
            <a:pPr marL="0" indent="0">
              <a:buNone/>
            </a:pPr>
            <a:r>
              <a:rPr lang="de-DE" sz="2400" b="1" dirty="0"/>
              <a:t>Downloader holen sich Bestandteil von Malware am Virenscanner vorbei</a:t>
            </a:r>
          </a:p>
          <a:p>
            <a:pPr marL="0" indent="0">
              <a:buNone/>
            </a:pPr>
            <a:r>
              <a:rPr lang="de-DE" sz="2400" b="1" dirty="0"/>
              <a:t>Heuristische Verhaltenskontrolle</a:t>
            </a:r>
          </a:p>
          <a:p>
            <a:pPr marL="0" indent="0">
              <a:buNone/>
            </a:pPr>
            <a:r>
              <a:rPr lang="de-DE" sz="2400" b="1" dirty="0"/>
              <a:t>Auf JEDEN PC gehört eine Anti-Virus-Software.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Entwicklung der PC und Betriebssysteme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08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300" b="1" dirty="0"/>
              <a:t>Antivirenprogramme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Über Chip.de, Heise.de oder andere Computerzeitungen aktuelle Bewertungen der Antivirenprogramme ermitteln.</a:t>
            </a:r>
          </a:p>
          <a:p>
            <a:pPr marL="0" indent="0">
              <a:buNone/>
            </a:pPr>
            <a:r>
              <a:rPr lang="de-DE" sz="2400" b="1" dirty="0"/>
              <a:t>Windows 10 enthält zwar ein eigenes Antivirenprogramm, das aber nur jeden Monat aktualisiert wird.</a:t>
            </a:r>
          </a:p>
          <a:p>
            <a:pPr marL="0" indent="0">
              <a:buNone/>
            </a:pPr>
            <a:r>
              <a:rPr lang="de-DE" sz="2400" b="1" dirty="0"/>
              <a:t>Kaufprogramme oder Freeware – unterschiedliche Aktualisierungsintervalle.</a:t>
            </a:r>
          </a:p>
          <a:p>
            <a:pPr marL="0" indent="0">
              <a:buNone/>
            </a:pPr>
            <a:r>
              <a:rPr lang="de-DE" sz="2400" b="1" dirty="0"/>
              <a:t>Erste Informationen über Verhaltensabschöpfung von Antivirenfreeware (AVAST)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Zusätzlich ein Online-Antivirenprogramm auf externen Datenträger z.B. McAfee Labs Stinger Portable oder </a:t>
            </a:r>
            <a:r>
              <a:rPr lang="de-DE" sz="2400" b="1" dirty="0" err="1"/>
              <a:t>ClamWinPortable</a:t>
            </a:r>
            <a:r>
              <a:rPr lang="de-DE" sz="2400" b="1" dirty="0"/>
              <a:t> neueste Version über Herstellerseite !!!!</a:t>
            </a:r>
          </a:p>
          <a:p>
            <a:pPr marL="0" indent="0">
              <a:buNone/>
            </a:pPr>
            <a:r>
              <a:rPr lang="de-DE" sz="2400" b="1" dirty="0"/>
              <a:t>Festinstallierte Antivirenprogramme überwachen jede Aktivität, externe Scannen nur nach bekannter Malware</a:t>
            </a:r>
          </a:p>
          <a:p>
            <a:pPr marL="0" indent="0">
              <a:buNone/>
            </a:pPr>
            <a:r>
              <a:rPr lang="de-DE" sz="2400" b="1" dirty="0"/>
              <a:t>Heuristische Verhaltenskontrolle</a:t>
            </a:r>
          </a:p>
          <a:p>
            <a:pPr marL="0" indent="0">
              <a:buNone/>
            </a:pPr>
            <a:r>
              <a:rPr lang="de-DE" sz="2400" b="1" dirty="0"/>
              <a:t>Auf JEDEN PC gehört eine Anti-Virus-Software.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Entwicklung der PC und Betriebssysteme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300" b="1" dirty="0"/>
              <a:t>Pflegeprogramme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Arbeitsspeicher lagert Dateien auf die Festplatte aus. Alte Updatedateien, Installationsdaten belasten das System. Daten </a:t>
            </a:r>
            <a:br>
              <a:rPr lang="de-DE" sz="2000" b="1" dirty="0"/>
            </a:br>
            <a:r>
              <a:rPr lang="de-DE" sz="2000" b="1" dirty="0"/>
              <a:t>werden defragmentiert. </a:t>
            </a:r>
          </a:p>
          <a:p>
            <a:pPr marL="0" indent="0">
              <a:buNone/>
            </a:pPr>
            <a:r>
              <a:rPr lang="de-DE" sz="2000" b="1" dirty="0"/>
              <a:t>Windows 10 eigene Bordmittel vorhanden </a:t>
            </a:r>
            <a:br>
              <a:rPr lang="de-DE" sz="2000" b="1" dirty="0"/>
            </a:br>
            <a:r>
              <a:rPr lang="de-DE" sz="2000" b="1" dirty="0"/>
              <a:t>und effektiv aber versteckt.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Dateimanager –  Dieser PC – Laufwerke – </a:t>
            </a:r>
            <a:br>
              <a:rPr lang="de-DE" sz="2000" b="1" dirty="0"/>
            </a:br>
            <a:r>
              <a:rPr lang="de-DE" sz="2000" b="1" dirty="0"/>
              <a:t>rechte Maustaste – Eigenschaften</a:t>
            </a:r>
            <a:br>
              <a:rPr lang="de-DE" sz="2000" b="1" dirty="0"/>
            </a:br>
            <a:r>
              <a:rPr lang="de-DE" sz="2000" b="1" dirty="0"/>
              <a:t>1. Reiter – Bereinigen und nach </a:t>
            </a:r>
            <a:br>
              <a:rPr lang="de-DE" sz="2000" b="1" dirty="0"/>
            </a:br>
            <a:r>
              <a:rPr lang="de-DE" sz="2000" b="1" dirty="0"/>
              <a:t>der Suche Systembereinigen</a:t>
            </a:r>
            <a:br>
              <a:rPr lang="de-DE" sz="2000" b="1" dirty="0"/>
            </a:br>
            <a:r>
              <a:rPr lang="de-DE" sz="2000" b="1" dirty="0"/>
              <a:t>2. Reiter Tools – Defragmentieren</a:t>
            </a:r>
            <a:br>
              <a:rPr lang="de-DE" sz="2000" b="1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Entwicklung der PC und Betriebssysteme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4A5610-3EDC-489D-9E26-2EC3E189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89" y="2085277"/>
            <a:ext cx="3764606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8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300" b="1" dirty="0"/>
              <a:t>Pflegeprogramme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Defragmentieren von Dateien oder Optimierung</a:t>
            </a: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Entwicklung der PC und Betriebssysteme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3C05E-2A5E-464C-B89F-13042853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82" y="1609871"/>
            <a:ext cx="3650296" cy="47019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4B23EC-FDA2-4A31-8142-341A1857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12" y="2403655"/>
            <a:ext cx="5341302" cy="39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1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300" b="1" dirty="0"/>
              <a:t>Pflegeprogramme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Pflegeprogramme für Windows 10 (</a:t>
            </a:r>
            <a:r>
              <a:rPr lang="de-DE" sz="2000" b="1"/>
              <a:t>extern)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Ebenfalls als Freeware, Kaufprogramme oder Portables Programm erhältlich</a:t>
            </a:r>
            <a:br>
              <a:rPr lang="de-DE" sz="2000" b="1" dirty="0"/>
            </a:br>
            <a:r>
              <a:rPr lang="de-DE" sz="2000" b="1" dirty="0"/>
              <a:t>CC-Cleaner, Wise Care, zum Teil Bestandteil des Kauf-Virenscanners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Wichtig jedoch Updates, um Sicherheitslücken zu schließen!!</a:t>
            </a: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Entwicklung der PC und Betriebssysteme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20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r>
              <a:rPr lang="de-DE" sz="7400" b="1" dirty="0"/>
              <a:t>Ausblick auf die nächste Veranstaltung am 7.2.2020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Android-Smartphone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</a:t>
            </a:r>
            <a:br>
              <a:rPr lang="de-DE" sz="7400" b="1" dirty="0"/>
            </a:br>
            <a:r>
              <a:rPr lang="de-DE" sz="7400" b="1" dirty="0"/>
              <a:t> 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Information, Kommunikation, kreatives Arbeiten mit Smartphone bis PC</a:t>
            </a:r>
            <a:br>
              <a:rPr lang="de-DE" sz="7400" b="1" dirty="0"/>
            </a:br>
            <a:endParaRPr lang="de-DE" sz="7400" b="1" dirty="0"/>
          </a:p>
          <a:p>
            <a:pPr marL="742950" indent="-742950">
              <a:buAutoNum type="arabicPeriod"/>
            </a:pPr>
            <a:r>
              <a:rPr lang="de-DE" sz="7400" b="1" dirty="0"/>
              <a:t>Wie kann man Gefahren durch Hacker, Phishing, Viren, Würmer und Datensammlung umgehen? </a:t>
            </a:r>
            <a:br>
              <a:rPr lang="de-DE" sz="7400" b="1" dirty="0"/>
            </a:br>
            <a:br>
              <a:rPr lang="de-DE" sz="7400" b="1" dirty="0"/>
            </a:br>
            <a:r>
              <a:rPr lang="de-DE" sz="7400" b="1" dirty="0"/>
              <a:t>Netzwerk – ein großes Geheimnis oder Sicherheit?</a:t>
            </a:r>
            <a:br>
              <a:rPr lang="de-DE" sz="7400" b="1" dirty="0"/>
            </a:br>
            <a:r>
              <a:rPr lang="de-DE" sz="7400" b="1" dirty="0"/>
              <a:t>Was wissen die Provider </a:t>
            </a:r>
            <a:r>
              <a:rPr lang="de-DE" sz="7400" b="1"/>
              <a:t>über uns?</a:t>
            </a:r>
            <a:br>
              <a:rPr lang="de-DE" sz="7400" b="1" dirty="0"/>
            </a:br>
            <a:r>
              <a:rPr lang="de-DE" sz="7400" b="1" dirty="0"/>
              <a:t>Laptop startet nicht – Was tun?</a:t>
            </a:r>
            <a:br>
              <a:rPr lang="de-DE" sz="7400" b="1" dirty="0"/>
            </a:br>
            <a:r>
              <a:rPr lang="de-DE" sz="7400" b="1" dirty="0"/>
              <a:t>Warum ist der „Spam“-Ordner in Outlook der bessere Posteingangsordner?</a:t>
            </a:r>
            <a:br>
              <a:rPr lang="de-DE" sz="7400" b="1" dirty="0"/>
            </a:br>
            <a:r>
              <a:rPr lang="de-DE" sz="7400" b="1" dirty="0"/>
              <a:t>Schutz vor Malware</a:t>
            </a:r>
            <a:br>
              <a:rPr lang="de-DE" sz="7400" b="1" dirty="0"/>
            </a:br>
            <a:r>
              <a:rPr lang="de-DE" sz="7400" b="1" dirty="0"/>
              <a:t>Ein Virus hat zugeschlagen – Schaden verhindert, Technik gewohnt weiter nutzen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Klärung vor Problemen der Teilnehmer nach eingereichten Fragen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Bei Wunsch und Bedarf noch weitere Veranstaltungen bis Ende März möglich.</a:t>
            </a: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7300" b="1" dirty="0"/>
              <a:t>Wiederholung: Anschluss an das WLAN-Internet</a:t>
            </a:r>
          </a:p>
          <a:p>
            <a:pPr marL="0" indent="0">
              <a:buNone/>
            </a:pPr>
            <a:endParaRPr lang="de-DE" sz="10100" b="1" dirty="0"/>
          </a:p>
          <a:p>
            <a:pPr marL="0" indent="0">
              <a:buNone/>
            </a:pP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C05005-6EB2-4BC8-B6A5-82BDB54B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39" y="2276126"/>
            <a:ext cx="2458229" cy="40899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6F0E291-C312-44BD-8280-2BF502F11469}"/>
              </a:ext>
            </a:extLst>
          </p:cNvPr>
          <p:cNvSpPr txBox="1"/>
          <p:nvPr/>
        </p:nvSpPr>
        <p:spPr>
          <a:xfrm>
            <a:off x="5972836" y="2743200"/>
            <a:ext cx="219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Prüfen, ob „öffentliches“ oder „privates“ Internet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CB6740-06A8-40A4-AFB6-CC0D922C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836" y="3752782"/>
            <a:ext cx="3459780" cy="1562235"/>
          </a:xfrm>
          <a:prstGeom prst="rect">
            <a:avLst/>
          </a:prstGeom>
        </p:spPr>
      </p:pic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3605E20B-E567-4BF1-93C9-FA6AFB6554AB}"/>
              </a:ext>
            </a:extLst>
          </p:cNvPr>
          <p:cNvSpPr/>
          <p:nvPr/>
        </p:nvSpPr>
        <p:spPr>
          <a:xfrm>
            <a:off x="6800850" y="4657725"/>
            <a:ext cx="304800" cy="129480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20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7300" b="1" dirty="0"/>
              <a:t>Wiederholung: Anschluss an das </a:t>
            </a:r>
            <a:r>
              <a:rPr lang="de-DE" sz="7300" b="1" dirty="0" err="1"/>
              <a:t>WLan</a:t>
            </a:r>
            <a:r>
              <a:rPr lang="de-DE" sz="7300" b="1" dirty="0"/>
              <a:t>-Internet</a:t>
            </a:r>
          </a:p>
          <a:p>
            <a:pPr marL="0" indent="0">
              <a:buNone/>
            </a:pPr>
            <a:endParaRPr lang="de-DE" sz="10100" b="1" dirty="0"/>
          </a:p>
          <a:p>
            <a:pPr marL="0" indent="0">
              <a:buNone/>
            </a:pP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7FE2C7-E71E-4263-AB43-D981E752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35" y="2266601"/>
            <a:ext cx="3299355" cy="38559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6F0E291-C312-44BD-8280-2BF502F11469}"/>
              </a:ext>
            </a:extLst>
          </p:cNvPr>
          <p:cNvSpPr txBox="1"/>
          <p:nvPr/>
        </p:nvSpPr>
        <p:spPr>
          <a:xfrm>
            <a:off x="6562058" y="2743200"/>
            <a:ext cx="249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Prüfen, ob „öffentliches“ oder „privates“ Internet Umschalten auf „Privat“</a:t>
            </a:r>
          </a:p>
        </p:txBody>
      </p:sp>
    </p:spTree>
    <p:extLst>
      <p:ext uri="{BB962C8B-B14F-4D97-AF65-F5344CB8AC3E}">
        <p14:creationId xmlns:p14="http://schemas.microsoft.com/office/powerpoint/2010/main" val="140935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Skype auf Handy, Windows-10-APP oder Desktop-</a:t>
            </a:r>
            <a:r>
              <a:rPr lang="de-DE" sz="5200" b="1" dirty="0" err="1"/>
              <a:t>Prog</a:t>
            </a:r>
            <a:r>
              <a:rPr lang="de-DE" sz="5200" b="1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Skype für Android </a:t>
            </a:r>
            <a:r>
              <a:rPr lang="de-DE" sz="2400" b="1" dirty="0"/>
              <a:t>über „Play-Store“</a:t>
            </a:r>
            <a:br>
              <a:rPr lang="de-DE" sz="2400" b="1" dirty="0"/>
            </a:br>
            <a:r>
              <a:rPr lang="de-DE" sz="2400" b="1" dirty="0"/>
              <a:t>Login mit </a:t>
            </a:r>
            <a:r>
              <a:rPr lang="de-DE" sz="2400" b="1" dirty="0" err="1"/>
              <a:t>Window</a:t>
            </a:r>
            <a:r>
              <a:rPr lang="de-DE" sz="2400" b="1" dirty="0"/>
              <a:t>-Konto, </a:t>
            </a:r>
            <a:br>
              <a:rPr lang="de-DE" sz="2400" b="1" dirty="0"/>
            </a:br>
            <a:r>
              <a:rPr lang="de-DE" sz="2400" b="1" dirty="0"/>
              <a:t>Einstellungen werden übernommen: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A61932A-04BA-43AA-B916-2EAE34487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04" y="1847849"/>
            <a:ext cx="2405658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Skype auf Handy, Windows-10-APP oder Desktop-</a:t>
            </a:r>
            <a:r>
              <a:rPr lang="de-DE" sz="5200" b="1" dirty="0" err="1"/>
              <a:t>Prog</a:t>
            </a:r>
            <a:r>
              <a:rPr lang="de-DE" sz="5200" b="1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Skype Webbasiert </a:t>
            </a:r>
            <a:r>
              <a:rPr lang="de-DE" sz="2400" b="1" dirty="0"/>
              <a:t>über „https://web.skype.com/“</a:t>
            </a:r>
            <a:br>
              <a:rPr lang="de-DE" sz="2400" b="1" dirty="0"/>
            </a:br>
            <a:r>
              <a:rPr lang="de-DE" sz="2400" b="1" dirty="0"/>
              <a:t>Login mit Windowskonto, 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Problem: nur Microsoft-Browser wie Edge oder </a:t>
            </a:r>
            <a:r>
              <a:rPr lang="de-DE" sz="2400" b="1" dirty="0" err="1"/>
              <a:t>InternetExplorer</a:t>
            </a:r>
            <a:br>
              <a:rPr lang="de-DE" sz="2400" b="1" dirty="0"/>
            </a:br>
            <a:r>
              <a:rPr lang="de-DE" sz="2400" b="1" dirty="0"/>
              <a:t>Konfiguration nach jedem Aufruf neu</a:t>
            </a:r>
            <a:br>
              <a:rPr lang="de-DE" sz="2400" b="1" dirty="0"/>
            </a:br>
            <a:r>
              <a:rPr lang="de-DE" sz="2400" b="1" dirty="0"/>
              <a:t>nicht dauerhaft erreichbar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2DBD41-8FF0-42E3-811C-67287BAC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3117651"/>
            <a:ext cx="6429375" cy="36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Skype auf Handy, Windows-10-APP oder Desktop-</a:t>
            </a:r>
            <a:r>
              <a:rPr lang="de-DE" sz="5200" b="1" dirty="0" err="1"/>
              <a:t>Prog</a:t>
            </a:r>
            <a:r>
              <a:rPr lang="de-DE" sz="5200" b="1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Skype für Windows (Desktopversion) </a:t>
            </a:r>
            <a:r>
              <a:rPr lang="de-DE" sz="2400" b="1" dirty="0"/>
              <a:t>www.skype.com</a:t>
            </a:r>
            <a:br>
              <a:rPr lang="de-DE" sz="2400" b="1" dirty="0"/>
            </a:br>
            <a:r>
              <a:rPr lang="de-DE" sz="2400" b="1" dirty="0"/>
              <a:t>Login mit </a:t>
            </a:r>
            <a:r>
              <a:rPr lang="de-DE" sz="2400" b="1" dirty="0" err="1"/>
              <a:t>Window</a:t>
            </a:r>
            <a:r>
              <a:rPr lang="de-DE" sz="2400" b="1" dirty="0"/>
              <a:t>-Konto, 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Aktualisierung nur über Neuinstallation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BD9B20-2CE7-4ABC-9332-7D9E32C6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2990850"/>
            <a:ext cx="5610921" cy="36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Skype auf Handy, Windows-10-APP oder Desktop-</a:t>
            </a:r>
            <a:r>
              <a:rPr lang="de-DE" sz="5200" b="1" dirty="0" err="1"/>
              <a:t>Prog</a:t>
            </a:r>
            <a:r>
              <a:rPr lang="de-DE" sz="5200" b="1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Skype für Windows (APP) über Microsoft-Store</a:t>
            </a:r>
            <a:br>
              <a:rPr lang="de-DE" sz="2400" b="1" dirty="0"/>
            </a:br>
            <a:r>
              <a:rPr lang="de-DE" sz="2400" b="1" dirty="0"/>
              <a:t>Login mit </a:t>
            </a:r>
            <a:r>
              <a:rPr lang="de-DE" sz="2400" b="1" dirty="0" err="1"/>
              <a:t>Window</a:t>
            </a:r>
            <a:r>
              <a:rPr lang="de-DE" sz="2400" b="1" dirty="0"/>
              <a:t>-Konto, 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Aktualisierung automatisch über Microsoft-Store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Aufbau des PC </a:t>
            </a:r>
          </a:p>
          <a:p>
            <a:r>
              <a:rPr lang="de-DE" dirty="0">
                <a:cs typeface="Vrinda" panose="020B0502040204020203" pitchFamily="34" charset="0"/>
              </a:rPr>
              <a:t>Verbindungsmöglichkeiten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Grundeinstellungen nach Neuinstallation</a:t>
            </a:r>
          </a:p>
          <a:p>
            <a:r>
              <a:rPr lang="de-DE" dirty="0">
                <a:cs typeface="Vrinda" panose="020B0502040204020203" pitchFamily="34" charset="0"/>
              </a:rPr>
              <a:t>Programme, APPs und die Möglichkeiten des Internets</a:t>
            </a:r>
          </a:p>
          <a:p>
            <a:r>
              <a:rPr lang="de-DE" dirty="0">
                <a:cs typeface="Vrinda" panose="020B0502040204020203" pitchFamily="34" charset="0"/>
              </a:rPr>
              <a:t>Pflege von Windows 10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05DE7-237B-4273-88F9-E916A96C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105150"/>
            <a:ext cx="8836033" cy="30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3399</Words>
  <Application>Microsoft Office PowerPoint</Application>
  <PresentationFormat>Breitbild</PresentationFormat>
  <Paragraphs>505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</vt:lpstr>
      <vt:lpstr>Rüdiger Bäz ruediger@baez-elmenhorst.de Unterlagen auf http://ruedigerbaez.de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60</cp:revision>
  <dcterms:created xsi:type="dcterms:W3CDTF">2019-11-23T11:00:54Z</dcterms:created>
  <dcterms:modified xsi:type="dcterms:W3CDTF">2021-11-23T16:58:20Z</dcterms:modified>
</cp:coreProperties>
</file>