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0" r:id="rId3"/>
    <p:sldId id="307" r:id="rId4"/>
    <p:sldId id="283" r:id="rId5"/>
    <p:sldId id="281" r:id="rId6"/>
    <p:sldId id="306" r:id="rId7"/>
    <p:sldId id="258" r:id="rId8"/>
    <p:sldId id="284" r:id="rId9"/>
    <p:sldId id="260" r:id="rId10"/>
    <p:sldId id="268" r:id="rId11"/>
    <p:sldId id="301" r:id="rId12"/>
    <p:sldId id="300" r:id="rId13"/>
    <p:sldId id="299" r:id="rId14"/>
    <p:sldId id="302" r:id="rId15"/>
    <p:sldId id="298" r:id="rId16"/>
    <p:sldId id="304" r:id="rId17"/>
    <p:sldId id="303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üdiger Bäz" initials="RB" lastIdx="2" clrIdx="0">
    <p:extLst>
      <p:ext uri="{19B8F6BF-5375-455C-9EA6-DF929625EA0E}">
        <p15:presenceInfo xmlns:p15="http://schemas.microsoft.com/office/powerpoint/2012/main" userId="8e696382c6b266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F8E80A-7FBD-4E59-B537-1C06157CA9DD}" v="24" dt="2023-03-08T08:35:30.7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330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34E93-A5F7-4B91-A0BF-E0C45265D039}" type="datetimeFigureOut">
              <a:rPr lang="de-DE" smtClean="0"/>
              <a:t>11.03.2023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D9FF7-81C7-4442-8790-7BFBAE757F6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190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D9FF7-81C7-4442-8790-7BFBAE757F6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32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D9FF7-81C7-4442-8790-7BFBAE757F6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762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D9FF7-81C7-4442-8790-7BFBAE757F6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251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D9FF7-81C7-4442-8790-7BFBAE757F6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086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D9FF7-81C7-4442-8790-7BFBAE757F6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66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D9FF7-81C7-4442-8790-7BFBAE757F6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02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D9FF7-81C7-4442-8790-7BFBAE757F6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684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D9FF7-81C7-4442-8790-7BFBAE757F6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8287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D9FF7-81C7-4442-8790-7BFBAE757F6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001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D9FF7-81C7-4442-8790-7BFBAE757F6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9117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D9FF7-81C7-4442-8790-7BFBAE757F6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1512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D9FF7-81C7-4442-8790-7BFBAE757F6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8537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Bahn.de auf Links – </a:t>
            </a:r>
            <a:r>
              <a:rPr lang="de-DE" dirty="0" err="1"/>
              <a:t>umten</a:t>
            </a:r>
            <a:r>
              <a:rPr lang="de-DE" dirty="0"/>
              <a:t> links ist die Webadresse, Gleiche Web-Adresse</a:t>
            </a:r>
          </a:p>
          <a:p>
            <a:endParaRPr lang="de-DE" dirty="0"/>
          </a:p>
          <a:p>
            <a:r>
              <a:rPr lang="de-DE" dirty="0"/>
              <a:t>1und1. </a:t>
            </a:r>
            <a:r>
              <a:rPr lang="de-DE" dirty="0" err="1"/>
              <a:t>Umleitungssprerre</a:t>
            </a:r>
            <a:r>
              <a:rPr lang="de-DE" dirty="0"/>
              <a:t> bei Firefox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8D9FF7-81C7-4442-8790-7BFBAE757F6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6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AE8FD3-E0BA-46DA-8F04-54A0BC3DF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D36677A-D03C-42A0-8301-32931EB3A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4E19B8-2676-4F43-93A6-1BEE433E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11.03.2023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325CB3-1E2D-40F1-904D-BEB365A79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31FFA7-B47F-4493-93B6-00EA5199D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03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E1EC6-0235-45E5-A746-4D1AD4E7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55D5F80-D4EE-4C7F-8041-41D95A20F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CFA555-A1B0-41B2-81AE-2A61E422D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11.03.2023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A91386-77DA-4719-A1D5-0033F66CE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FD168F-B9B0-438B-A0DA-0D8057E90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155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A5BD3C0-61EA-4795-AE97-00FDD545A1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2D93124-C7D9-477C-BEA1-6CBA874AB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C23BFF-8AE8-4203-A7AD-A29BC27BB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11.03.2023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8CF85A-7245-4C5F-932E-E0AB08FD8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FC8980-61F5-43E7-AD86-A68D94813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28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6C9EF-F23C-4CFD-A3B8-E669FC796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2D4DB2-B1AA-432D-9CF4-DEBCDB841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0DDF6B-03BC-4267-ADF5-A164ED59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11.03.2023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E92D86-CBE3-4E2B-94CA-078272D5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99328E-CD3D-4AE4-873A-8A7C88B5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75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3A6B5F-2F89-4A91-9423-472FE8DC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B8F069-7D54-438F-B1AB-71D27CAAE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95E781-B4AD-4F8E-A00C-F02772DAC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11.03.2023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034600-4B3D-4F2E-971D-8D57EE0AC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F6F22D-0724-4163-BF7B-6D2FAABF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86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C3CDC-AB12-4CFC-BD59-AF7701D0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897E49-75C5-4434-97EE-4A5DA63E6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133CDB1-2081-4AC7-90FC-A07AD1DF4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560E42-1F17-4481-ABDC-A47818A9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11.03.2023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E7657A-C324-4E82-B78A-4EF60F3F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F66C42C-5828-4EDD-A987-4893E4DB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91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B4CDD-C7FB-4CB0-9928-6CD8EA49B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FB6CF0-2244-4E5C-804A-C0CC90CA8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5D1B63-F91B-496A-A5F5-4CDB1FF58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1D4C043-6D89-4D0D-9C5A-44C7ECF9B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B435330-4120-4BF0-956E-F4901DB8D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B5BE7B1-DB41-4D89-B4ED-DAAB8D32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11.03.2023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2B070D0-21A5-46A0-B326-BEDB00FD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A2C17C5-2042-4B41-836A-1C83FB46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43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BDBD89-B05F-4974-83CF-3B60F08E0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46A74A5-30FC-4CD3-A620-F4C0618B0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11.03.2023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1F3039-BF5F-4495-99AB-36D6CEC8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7722A0-007F-44EE-97C2-F9FCEF5A7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525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30FD81C-90A6-4487-B393-F9253A67F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11.03.2023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DF083F-63EE-40A9-8E4E-A4BA43C02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D63830-70D2-4370-AC89-DCE3C045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597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AC88F-0C8F-4ADB-8747-DE1C1562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36CA7D-68D6-4DC5-AF3D-07ACDA547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C30ED60-AA10-42CB-8E91-C0F8BC894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6E9977-F6A1-4B2A-8822-4FFF7AF78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11.03.2023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38C2287-30E4-4436-8ABB-46221090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E4EC98-465E-43E6-A915-5CCCB01CA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937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43888-72FA-4364-A46B-42F43550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82D321-6989-4654-9744-A68BF4F7B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9BA1A1-7E77-41D8-BAAC-9D04EC80A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D50725-6341-46B3-B127-9C4010AD8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2144-D0AF-4A09-BD6D-904EFE5CAC1A}" type="datetimeFigureOut">
              <a:rPr lang="de-DE" smtClean="0"/>
              <a:t>11.03.2023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DEAF9F-85F6-4F9A-A6E2-3B0589B28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EEE6394-378F-427B-9846-5621358B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13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F398A60-9B1D-412F-9FAA-8E1462B63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34CE74-FA07-453E-91EA-746BE7707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02085C-7AFC-400E-9130-2D79900893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D2144-D0AF-4A09-BD6D-904EFE5CAC1A}" type="datetimeFigureOut">
              <a:rPr lang="de-DE" smtClean="0"/>
              <a:t>11.03.2023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8E3D07-2413-44DD-828A-BAA8556F3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0907B-31B7-4A0E-A52C-B82319109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95A26-26B1-448F-A81D-97B7A5F3A2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657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uediger@baez-elmenhorst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hyperlink" Target="mailto:ruediger@baez-elmenhorst.de" TargetMode="External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uediger@baez-elmenhorst.d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uediger@baez-elmenhorst.d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uediger@baez-elmenhorst.d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bsi.de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ruediger@baez-elmenhorst.de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uediger@baez-elmenhorst.de" TargetMode="Externa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uediger@baez-elmenhorst.de" TargetMode="Externa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uediger@baez-elmenhorst.de" TargetMode="Externa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uediger@baez-elmenhorst.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uediger@baez-elmenhorst.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ruediger@baez-elmenhorst.d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ruediger@baez-elmenhorst.d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uediger@baez-elmenhorst.d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ruediger@baez-elmenhorst.d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uediger@baez-elmenhorst.d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uediger@baez-elmenhorst.d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hyperlink" Target="https://www.amazon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29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Rüdiger Bäz</a:t>
            </a:r>
            <a:br>
              <a:rPr lang="de-DE" sz="29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ruediger@baez-elmenhorst.de</a:t>
            </a:r>
            <a:br>
              <a:rPr lang="de-DE" sz="13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br>
              <a:rPr lang="de-DE" sz="13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de-DE" sz="16000" b="1" dirty="0"/>
          </a:p>
          <a:p>
            <a:pPr marL="0" indent="0">
              <a:buNone/>
            </a:pPr>
            <a:r>
              <a:rPr lang="de-DE" sz="11100" b="1" dirty="0"/>
              <a:t>Herzlich Willkommen zur Schulung </a:t>
            </a:r>
          </a:p>
          <a:p>
            <a:pPr marL="0" indent="0">
              <a:buNone/>
            </a:pPr>
            <a:endParaRPr lang="de-DE" sz="11100" b="1" dirty="0"/>
          </a:p>
          <a:p>
            <a:pPr marL="0" indent="0" algn="ctr">
              <a:buNone/>
            </a:pPr>
            <a:r>
              <a:rPr lang="de-DE" sz="11100" b="1" dirty="0"/>
              <a:t>„Sicherheit mit/am Handy, Tablet, Laptop und PC </a:t>
            </a:r>
          </a:p>
          <a:p>
            <a:pPr marL="0" indent="0" algn="ctr">
              <a:buNone/>
            </a:pPr>
            <a:r>
              <a:rPr lang="de-DE" sz="11100" b="1" dirty="0"/>
              <a:t>im Jahre 2023 “ </a:t>
            </a:r>
            <a:br>
              <a:rPr lang="de-DE" sz="11100" b="1" dirty="0"/>
            </a:br>
            <a:br>
              <a:rPr lang="de-DE" sz="11100" b="1" dirty="0"/>
            </a:br>
            <a:endParaRPr lang="de-DE" sz="111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>
            <a:normAutofit lnSpcReduction="10000"/>
          </a:bodyPr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Angriffsmöglichkeiten</a:t>
            </a:r>
          </a:p>
          <a:p>
            <a:r>
              <a:rPr lang="de-DE" dirty="0">
                <a:cs typeface="Vrinda" panose="020B0502040204020203" pitchFamily="34" charset="0"/>
              </a:rPr>
              <a:t>Eingebauter Schutz</a:t>
            </a:r>
          </a:p>
          <a:p>
            <a:r>
              <a:rPr lang="de-DE" dirty="0"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cs typeface="Vrinda" panose="020B0502040204020203" pitchFamily="34" charset="0"/>
              </a:rPr>
              <a:t>WhatsAPP</a:t>
            </a:r>
            <a:r>
              <a:rPr lang="de-DE" dirty="0">
                <a:cs typeface="Vrinda" panose="020B0502040204020203" pitchFamily="34" charset="0"/>
              </a:rPr>
              <a:t> u.a.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33"/>
    </mc:Choice>
    <mc:Fallback xmlns="">
      <p:transition spd="slow" advTm="1973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Rüdiger Bäz</a:t>
            </a:r>
            <a:b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ruediger@baez-elmenhorst.de</a:t>
            </a:r>
            <a:b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721" y="274760"/>
            <a:ext cx="8842916" cy="60997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Bei E-Mails gibt es den Trick mit Maus über Weblink der angezeigter E-Mail- oder Web-Adresse zu gehen: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br>
              <a:rPr lang="de-DE" sz="7400" b="1" dirty="0"/>
            </a:br>
            <a:br>
              <a:rPr lang="de-DE" sz="7400" b="1" dirty="0"/>
            </a:br>
            <a:br>
              <a:rPr lang="de-DE" sz="7400" b="1" dirty="0"/>
            </a:br>
            <a:endParaRPr lang="de-DE" sz="74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Angriffsmöglichkeiten</a:t>
            </a:r>
          </a:p>
          <a:p>
            <a:r>
              <a:rPr lang="de-DE" dirty="0">
                <a:cs typeface="Vrinda" panose="020B0502040204020203" pitchFamily="34" charset="0"/>
              </a:rPr>
              <a:t>Eingebauter Schutz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highlight>
                  <a:srgbClr val="FF0000"/>
                </a:highlight>
                <a:cs typeface="Vrinda" panose="020B0502040204020203" pitchFamily="34" charset="0"/>
              </a:rPr>
              <a:t>WhatsAPP</a:t>
            </a:r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 u.a</a:t>
            </a:r>
            <a:r>
              <a:rPr lang="de-DE" dirty="0">
                <a:cs typeface="Vrinda" panose="020B0502040204020203" pitchFamily="34" charset="0"/>
              </a:rPr>
              <a:t>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6CB3447-7E9F-44EF-A7D8-BE54CD684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097" y="1298784"/>
            <a:ext cx="3785376" cy="193825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1408CE7-E846-42AE-B424-C490896C67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721" y="1315586"/>
            <a:ext cx="3785376" cy="194876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11629AA-3F9E-4FD0-9A56-633A39B162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721" y="3420599"/>
            <a:ext cx="2241395" cy="298007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E37AB2A-C192-4836-B58B-BA8FD8FE5E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52" y="3429000"/>
            <a:ext cx="1982385" cy="298007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883AA85-5BAF-4806-AE68-8CEA3467D9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37" y="3486644"/>
            <a:ext cx="4133896" cy="154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76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Rüdiger Bäz</a:t>
            </a:r>
            <a:b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ruediger@baez-elmenhorst.de</a:t>
            </a:r>
            <a:b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411" y="457200"/>
            <a:ext cx="8842916" cy="60997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9600" b="1" dirty="0"/>
              <a:t>Links und Inhalt immer erst prüfen</a:t>
            </a:r>
            <a:r>
              <a:rPr lang="de-DE" sz="9600" dirty="0"/>
              <a:t>, ev. auch beim Absender nachfragen, bevor man ihn anklickt.</a:t>
            </a:r>
            <a:br>
              <a:rPr lang="de-DE" sz="9600" dirty="0"/>
            </a:br>
            <a:r>
              <a:rPr lang="de-DE" sz="9600" dirty="0"/>
              <a:t>Wichtig: Nicht über den angebotenen Link sondern </a:t>
            </a:r>
            <a:r>
              <a:rPr lang="de-DE" sz="9600" b="1" dirty="0"/>
              <a:t>über Browser mit selbst eingegebenen Link</a:t>
            </a:r>
            <a:r>
              <a:rPr lang="de-DE" sz="9600" dirty="0"/>
              <a:t> prüfen, ob der Inhalt der E-Mail richtig ist. </a:t>
            </a:r>
          </a:p>
          <a:p>
            <a:pPr marL="0" indent="0">
              <a:buNone/>
            </a:pPr>
            <a:endParaRPr lang="de-DE" sz="9600" dirty="0"/>
          </a:p>
          <a:p>
            <a:pPr marL="0" indent="0">
              <a:buNone/>
            </a:pPr>
            <a:r>
              <a:rPr lang="de-DE" sz="9600" dirty="0">
                <a:highlight>
                  <a:srgbClr val="FFFF00"/>
                </a:highlight>
              </a:rPr>
              <a:t>Sicher:</a:t>
            </a:r>
            <a:r>
              <a:rPr lang="de-DE" sz="9600" dirty="0"/>
              <a:t> </a:t>
            </a:r>
          </a:p>
          <a:p>
            <a:pPr marL="0" indent="0">
              <a:buNone/>
            </a:pPr>
            <a:r>
              <a:rPr lang="de-DE" sz="9600" b="1" dirty="0"/>
              <a:t>Alle E-Mails sind erst einmal Spam</a:t>
            </a:r>
            <a:r>
              <a:rPr lang="de-DE" sz="9600" dirty="0"/>
              <a:t>, über Regel die E-Mails in andere Ordner kopieren lassen, wenn die Herkunft klar ist:</a:t>
            </a:r>
            <a:br>
              <a:rPr lang="de-DE" sz="9600" dirty="0"/>
            </a:br>
            <a:r>
              <a:rPr lang="de-DE" sz="9600" dirty="0"/>
              <a:t>z.B. Stromrechnungen in den Ordner „Strom“, Kumpel X in „Freunde“ oder Enkel in „Familie“.</a:t>
            </a:r>
          </a:p>
          <a:p>
            <a:pPr marL="0" indent="0">
              <a:buNone/>
            </a:pPr>
            <a:endParaRPr lang="de-DE" sz="9600" dirty="0"/>
          </a:p>
          <a:p>
            <a:pPr marL="0" indent="0">
              <a:buNone/>
            </a:pPr>
            <a:r>
              <a:rPr lang="de-DE" sz="9600" dirty="0"/>
              <a:t>Junk oder </a:t>
            </a:r>
            <a:r>
              <a:rPr lang="de-DE" sz="9600" b="1" dirty="0"/>
              <a:t>Spam-Ordner in Outlook </a:t>
            </a:r>
            <a:r>
              <a:rPr lang="de-DE" sz="9600" dirty="0"/>
              <a:t>hat eine besondere Funktion:</a:t>
            </a:r>
          </a:p>
          <a:p>
            <a:pPr marL="0" indent="0">
              <a:buNone/>
            </a:pPr>
            <a:r>
              <a:rPr lang="de-DE" sz="9600" dirty="0">
                <a:solidFill>
                  <a:srgbClr val="FF0000"/>
                </a:solidFill>
              </a:rPr>
              <a:t>Links lassen sich nicht öffnen! Schutz vor schnellem Klick!!!</a:t>
            </a:r>
          </a:p>
          <a:p>
            <a:pPr marL="0" indent="0">
              <a:buNone/>
            </a:pPr>
            <a:endParaRPr lang="de-DE" sz="96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9600" dirty="0"/>
          </a:p>
          <a:p>
            <a:pPr marL="0" indent="0">
              <a:buNone/>
            </a:pPr>
            <a:br>
              <a:rPr lang="de-DE" sz="7400" b="1" dirty="0"/>
            </a:br>
            <a:br>
              <a:rPr lang="de-DE" sz="7400" b="1" dirty="0"/>
            </a:br>
            <a:br>
              <a:rPr lang="de-DE" sz="7400" b="1" dirty="0"/>
            </a:br>
            <a:endParaRPr lang="de-DE" sz="74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Angriffsmöglichkeiten</a:t>
            </a:r>
          </a:p>
          <a:p>
            <a:r>
              <a:rPr lang="de-DE" dirty="0">
                <a:cs typeface="Vrinda" panose="020B0502040204020203" pitchFamily="34" charset="0"/>
              </a:rPr>
              <a:t>Eingebauter Schutz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highlight>
                  <a:srgbClr val="FF0000"/>
                </a:highlight>
                <a:cs typeface="Vrinda" panose="020B0502040204020203" pitchFamily="34" charset="0"/>
              </a:rPr>
              <a:t>WhatsAPP</a:t>
            </a:r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 u.a.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87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Rüdiger Bäz</a:t>
            </a:r>
            <a:b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ruediger@baez-elmenhorst.de</a:t>
            </a:r>
            <a:b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e-DE" sz="3600" b="1" dirty="0">
                <a:solidFill>
                  <a:srgbClr val="FF0000"/>
                </a:solidFill>
              </a:rPr>
              <a:t>SmartHome wird beworben: „Von überall können Sie Ihre Haustechnik über die </a:t>
            </a:r>
            <a:r>
              <a:rPr lang="de-DE" sz="3600" b="1" dirty="0" err="1">
                <a:solidFill>
                  <a:srgbClr val="FF0000"/>
                </a:solidFill>
              </a:rPr>
              <a:t>SmartphoneAPP</a:t>
            </a:r>
            <a:r>
              <a:rPr lang="de-DE" sz="3600" b="1" dirty="0">
                <a:solidFill>
                  <a:srgbClr val="FF0000"/>
                </a:solidFill>
              </a:rPr>
              <a:t> steuern“</a:t>
            </a:r>
          </a:p>
          <a:p>
            <a:pPr marL="0" indent="0">
              <a:buNone/>
            </a:pPr>
            <a:r>
              <a:rPr lang="de-DE" sz="3600" dirty="0"/>
              <a:t>ändert die Einstellungen der Firewall </a:t>
            </a:r>
            <a:br>
              <a:rPr lang="de-DE" sz="3600" dirty="0"/>
            </a:br>
            <a:r>
              <a:rPr lang="de-DE" sz="3600" dirty="0"/>
              <a:t> über eine dynamische  IP in Ihr Netz ein.</a:t>
            </a:r>
            <a:br>
              <a:rPr lang="de-DE" sz="3600" dirty="0"/>
            </a:br>
            <a:r>
              <a:rPr lang="de-DE" sz="3600" dirty="0">
                <a:sym typeface="Wingdings" panose="05000000000000000000" pitchFamily="2" charset="2"/>
              </a:rPr>
              <a:t> Sie wissen gar nicht, welche Informationen heraus gehen und es besteht die Möglichkeit, Daten einzuschleusen.</a:t>
            </a:r>
          </a:p>
          <a:p>
            <a:pPr marL="0" indent="0">
              <a:buNone/>
            </a:pPr>
            <a:br>
              <a:rPr lang="de-DE" sz="3600" dirty="0"/>
            </a:br>
            <a:r>
              <a:rPr lang="de-DE" sz="3600" b="1" dirty="0"/>
              <a:t>1. Diese Funktion nicht </a:t>
            </a:r>
            <a:br>
              <a:rPr lang="de-DE" sz="3600" b="1" dirty="0"/>
            </a:br>
            <a:r>
              <a:rPr lang="de-DE" sz="3600" b="1" dirty="0"/>
              <a:t>nutzen</a:t>
            </a:r>
            <a:r>
              <a:rPr lang="de-DE" sz="3600" dirty="0"/>
              <a:t> und auch nicht aktivieren.</a:t>
            </a:r>
          </a:p>
          <a:p>
            <a:pPr marL="0" indent="0">
              <a:buNone/>
            </a:pPr>
            <a:r>
              <a:rPr lang="de-DE" sz="3600" dirty="0"/>
              <a:t>2. </a:t>
            </a:r>
            <a:r>
              <a:rPr lang="de-DE" sz="3600" b="1" dirty="0"/>
              <a:t>Nutzung nur innerhalb</a:t>
            </a:r>
            <a:br>
              <a:rPr lang="de-DE" sz="3600" b="1" dirty="0"/>
            </a:br>
            <a:r>
              <a:rPr lang="de-DE" sz="3600" b="1" dirty="0"/>
              <a:t> des eigenen Hausnetzes,</a:t>
            </a:r>
            <a:br>
              <a:rPr lang="de-DE" sz="3600" b="1" dirty="0"/>
            </a:br>
            <a:r>
              <a:rPr lang="de-DE" sz="3600" b="1" dirty="0"/>
              <a:t> ev. vom Smartphone </a:t>
            </a:r>
            <a:br>
              <a:rPr lang="de-DE" sz="3600" b="1" dirty="0"/>
            </a:br>
            <a:r>
              <a:rPr lang="de-DE" sz="3600" b="1" dirty="0"/>
              <a:t>NUR über VPN</a:t>
            </a:r>
          </a:p>
          <a:p>
            <a:pPr marL="0" indent="0">
              <a:buNone/>
            </a:pPr>
            <a:r>
              <a:rPr lang="de-DE" sz="3600" b="1" dirty="0"/>
              <a:t>3. Login-Daten ändern</a:t>
            </a:r>
            <a:br>
              <a:rPr lang="de-DE" sz="3600" dirty="0"/>
            </a:br>
            <a:endParaRPr lang="de-DE" sz="3600" dirty="0"/>
          </a:p>
          <a:p>
            <a:pPr marL="0" indent="0">
              <a:buNone/>
            </a:pPr>
            <a:r>
              <a:rPr lang="de-DE" sz="3600" dirty="0"/>
              <a:t>4. Protokoll täglich zusenden lassen</a:t>
            </a:r>
            <a:br>
              <a:rPr lang="de-DE" sz="3600" dirty="0"/>
            </a:br>
            <a:r>
              <a:rPr lang="de-DE" sz="3600" dirty="0"/>
              <a:t>und LESEN</a:t>
            </a:r>
            <a:br>
              <a:rPr lang="de-DE" sz="3600" dirty="0"/>
            </a:br>
            <a:endParaRPr lang="de-DE" sz="3600" dirty="0"/>
          </a:p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br>
              <a:rPr lang="de-DE" sz="2400" b="1" dirty="0"/>
            </a:br>
            <a:br>
              <a:rPr lang="de-DE" sz="2400" b="1" dirty="0"/>
            </a:br>
            <a:br>
              <a:rPr lang="de-DE" sz="2400" b="1" dirty="0"/>
            </a:br>
            <a:endParaRPr lang="de-DE" sz="2400" b="1" dirty="0"/>
          </a:p>
          <a:p>
            <a:pPr marL="0" indent="0">
              <a:buNone/>
            </a:pPr>
            <a:br>
              <a:rPr lang="de-DE" sz="2400" dirty="0"/>
            </a:br>
            <a:br>
              <a:rPr lang="de-DE" sz="2400" dirty="0"/>
            </a:br>
            <a:endParaRPr lang="de-DE" sz="24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Angriffsmöglichkeiten</a:t>
            </a:r>
          </a:p>
          <a:p>
            <a:r>
              <a:rPr lang="de-DE" dirty="0">
                <a:cs typeface="Vrinda" panose="020B0502040204020203" pitchFamily="34" charset="0"/>
              </a:rPr>
              <a:t>Eingebauter Schutz</a:t>
            </a:r>
          </a:p>
          <a:p>
            <a:r>
              <a:rPr lang="de-DE" dirty="0"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cs typeface="Vrinda" panose="020B0502040204020203" pitchFamily="34" charset="0"/>
              </a:rPr>
              <a:t>WhatsAPP</a:t>
            </a:r>
            <a:r>
              <a:rPr lang="de-DE" dirty="0">
                <a:cs typeface="Vrinda" panose="020B0502040204020203" pitchFamily="34" charset="0"/>
              </a:rPr>
              <a:t> u.a.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F90EB1D-CB9D-41B7-ADD4-133DC73E5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388" y="2215777"/>
            <a:ext cx="5804890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75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Rüdiger Bäz</a:t>
            </a:r>
            <a:b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ruediger@baez-elmenhorst.de</a:t>
            </a:r>
            <a:b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de-DE" sz="2400" dirty="0"/>
              <a:t>Windows 10 und 11 enthalten ein Installationsschutz für fremde Programme, nervt aber nicht ausschalten.</a:t>
            </a:r>
            <a:br>
              <a:rPr lang="de-DE" sz="2400" dirty="0"/>
            </a:br>
            <a:r>
              <a:rPr lang="de-DE" sz="2400" dirty="0"/>
              <a:t>Android hat eines ähnlichen Schutz und prüft die installierten </a:t>
            </a:r>
            <a:r>
              <a:rPr lang="de-DE" sz="2400" dirty="0" err="1"/>
              <a:t>APP‘s</a:t>
            </a:r>
            <a:endParaRPr lang="de-DE" sz="2400" dirty="0"/>
          </a:p>
          <a:p>
            <a:pPr marL="457200" indent="-457200">
              <a:buAutoNum type="arabicPeriod"/>
            </a:pPr>
            <a:r>
              <a:rPr lang="de-DE" sz="2400" dirty="0"/>
              <a:t>Aktiv Updates des Betriebssystems, aller APPS (auch in Windows 10), Office (über Konto), andere Programme entweder über „Update“ oder über „Hilfe“ –“Über“ – enthält ein Link zur Webseite auslösen</a:t>
            </a:r>
          </a:p>
          <a:p>
            <a:pPr marL="457200" indent="-457200">
              <a:buAutoNum type="arabicPeriod"/>
            </a:pPr>
            <a:r>
              <a:rPr lang="de-DE" sz="2400" dirty="0"/>
              <a:t>Kontrollieren, worüber das Internet empfangen wird, </a:t>
            </a:r>
            <a:r>
              <a:rPr lang="de-DE" sz="2400" dirty="0">
                <a:highlight>
                  <a:srgbClr val="FFFF00"/>
                </a:highlight>
              </a:rPr>
              <a:t>eigenes Netz </a:t>
            </a:r>
            <a:r>
              <a:rPr lang="de-DE" sz="2400" dirty="0"/>
              <a:t>(Vorzug), LTE /5G- </a:t>
            </a:r>
            <a:r>
              <a:rPr lang="de-DE" sz="2400" dirty="0">
                <a:highlight>
                  <a:srgbClr val="FFFF00"/>
                </a:highlight>
              </a:rPr>
              <a:t>Tunneln</a:t>
            </a:r>
            <a:r>
              <a:rPr lang="de-DE" sz="2400" dirty="0"/>
              <a:t>, Fremdnetz –</a:t>
            </a:r>
            <a:r>
              <a:rPr lang="de-DE" sz="2400" dirty="0">
                <a:highlight>
                  <a:srgbClr val="FFFF00"/>
                </a:highlight>
              </a:rPr>
              <a:t>Tunneln</a:t>
            </a:r>
            <a:r>
              <a:rPr lang="de-DE" sz="2400" dirty="0"/>
              <a:t>, Vorsicht bei Netzwerkkabel – hier ist keine Anmeldung notwendig!</a:t>
            </a:r>
          </a:p>
          <a:p>
            <a:pPr marL="457200" indent="-457200">
              <a:buAutoNum type="arabicPeriod"/>
            </a:pPr>
            <a:r>
              <a:rPr lang="de-DE" sz="2400" dirty="0"/>
              <a:t>Programme und </a:t>
            </a:r>
            <a:r>
              <a:rPr lang="de-DE" sz="2400" dirty="0" err="1"/>
              <a:t>APP´s</a:t>
            </a:r>
            <a:r>
              <a:rPr lang="de-DE" sz="2400" dirty="0"/>
              <a:t> nur über die autorisierten Shops oder Original von der Herstellerseite. Auch Computerbild und Chip.de liefern über Downloader aus, die (</a:t>
            </a:r>
            <a:r>
              <a:rPr lang="de-DE" sz="2400" dirty="0" err="1"/>
              <a:t>un</a:t>
            </a:r>
            <a:r>
              <a:rPr lang="de-DE" sz="2400" dirty="0"/>
              <a:t>)-gefragt, andere Programme installieren. </a:t>
            </a:r>
          </a:p>
          <a:p>
            <a:pPr marL="457200" indent="-457200">
              <a:buAutoNum type="arabicPeriod"/>
            </a:pPr>
            <a:r>
              <a:rPr lang="de-DE" sz="2400" dirty="0">
                <a:highlight>
                  <a:srgbClr val="FFFF00"/>
                </a:highlight>
              </a:rPr>
              <a:t>Keine Fremdseiten mit kryptischen Links</a:t>
            </a:r>
          </a:p>
          <a:p>
            <a:pPr marL="457200" indent="-457200">
              <a:buAutoNum type="arabicPeriod"/>
            </a:pPr>
            <a:r>
              <a:rPr lang="de-DE" sz="2400" dirty="0"/>
              <a:t>Nach Installation prüfen, was installiert wurde: Einstellungen – APPS – sortieren nach Datum</a:t>
            </a:r>
          </a:p>
          <a:p>
            <a:pPr marL="457200" indent="-457200">
              <a:buAutoNum type="arabicPeriod"/>
            </a:pPr>
            <a:r>
              <a:rPr lang="de-DE" sz="2400" dirty="0"/>
              <a:t>Information des </a:t>
            </a:r>
            <a:r>
              <a:rPr lang="de-DE" sz="2400" dirty="0">
                <a:hlinkClick r:id="rId4"/>
              </a:rPr>
              <a:t>www.bsi.de</a:t>
            </a:r>
            <a:r>
              <a:rPr lang="de-DE" sz="2400" dirty="0"/>
              <a:t> zu aktuellen Problemen, - Newsletter </a:t>
            </a:r>
            <a:r>
              <a:rPr lang="de-DE" sz="2400" dirty="0" err="1"/>
              <a:t>abonieren</a:t>
            </a:r>
            <a:r>
              <a:rPr lang="de-DE" sz="2400" dirty="0"/>
              <a:t>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Angriffsmöglichkeiten</a:t>
            </a:r>
          </a:p>
          <a:p>
            <a:r>
              <a:rPr lang="de-DE" dirty="0">
                <a:cs typeface="Vrinda" panose="020B0502040204020203" pitchFamily="34" charset="0"/>
              </a:rPr>
              <a:t>Eingebauter Schutz</a:t>
            </a:r>
          </a:p>
          <a:p>
            <a:r>
              <a:rPr lang="de-DE" dirty="0"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cs typeface="Vrinda" panose="020B0502040204020203" pitchFamily="34" charset="0"/>
              </a:rPr>
              <a:t>WhatsAPP</a:t>
            </a:r>
            <a:r>
              <a:rPr lang="de-DE" dirty="0">
                <a:cs typeface="Vrinda" panose="020B0502040204020203" pitchFamily="34" charset="0"/>
              </a:rPr>
              <a:t> u.a.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21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Rüdiger Bäz</a:t>
            </a:r>
            <a:b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ruediger@baez-elmenhorst.de</a:t>
            </a:r>
            <a:b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de-DE" sz="2400" dirty="0"/>
              <a:t>Pop-ups für Datenschutz-VO genau ansehen, was man bestätigen muss, manche erhalten auch die „Erlaubnis“ „Nachrichten“ zu genehmigen.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de-DE" sz="2400" dirty="0"/>
              <a:t>Werbe-Pop-ups: suchen wie man sie schließen kann: „x“ oder „schließen“. Manche dauern, Wer draufklickt, kommt nicht auf die Seite, die er gesucht hat sondern auf das „beworbene Produkt“.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de-DE" sz="2400" dirty="0"/>
              <a:t>Immer per Originallink auf eine Anmeldeseite gehen. Wenn Mails auch den Link anbieten – </a:t>
            </a:r>
            <a:r>
              <a:rPr lang="de-DE" sz="2400" dirty="0">
                <a:highlight>
                  <a:srgbClr val="FFFF00"/>
                </a:highlight>
              </a:rPr>
              <a:t>nicht nutzen</a:t>
            </a:r>
            <a:r>
              <a:rPr lang="de-DE" sz="2400" dirty="0"/>
              <a:t>. Auch bei Bank und Händler werden Beispiele für Phishing-Mails veröffentlicht. Die Zeiten, dass man Phishing-Mails an Schreibfehler erkennt sind vorbei.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de-DE" sz="2400" dirty="0"/>
              <a:t>Bei Banküberweisungen auf IBAN achten: „DE“ sollte es schon sein. Abbuchungen prüfen – 6 Wochenfrist bei Rückbuchung.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de-DE" sz="2400" dirty="0"/>
              <a:t>Telefonnummern können gefälscht sein. 110 oder 112 ruft nie an.</a:t>
            </a:r>
            <a:br>
              <a:rPr lang="de-DE" sz="2400" dirty="0"/>
            </a:br>
            <a:r>
              <a:rPr lang="de-DE" sz="2400" dirty="0"/>
              <a:t>Nicht zurückrufen bei fremden ev. gefälschten Nummern. 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de-DE" sz="2400" dirty="0"/>
              <a:t>Die größte Gefahr für Smartphone, Tablet, Laptop oder PC ist der Nutzer, der blind klickt.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Angriffsmöglichkeiten</a:t>
            </a:r>
          </a:p>
          <a:p>
            <a:r>
              <a:rPr lang="de-DE" dirty="0">
                <a:cs typeface="Vrinda" panose="020B0502040204020203" pitchFamily="34" charset="0"/>
              </a:rPr>
              <a:t>Eingebauter Schutz</a:t>
            </a:r>
          </a:p>
          <a:p>
            <a:r>
              <a:rPr lang="de-DE" dirty="0"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cs typeface="Vrinda" panose="020B0502040204020203" pitchFamily="34" charset="0"/>
              </a:rPr>
              <a:t>WhatsAPP</a:t>
            </a:r>
            <a:r>
              <a:rPr lang="de-DE" dirty="0">
                <a:cs typeface="Vrinda" panose="020B0502040204020203" pitchFamily="34" charset="0"/>
              </a:rPr>
              <a:t> u.a.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501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Rüdiger Bäz</a:t>
            </a:r>
            <a:b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ruediger@baez-elmenhorst.de</a:t>
            </a:r>
            <a:b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de-DE" sz="2400" dirty="0"/>
              <a:t>Hat man nun doch geklickt und die eingebauten Sicherheitsmechanismen ausgeschaltet, sofort die Verbindung zum Internet beenden. Netzwerkkabel, WLAN und Bluetooth trennen. Affengriff, </a:t>
            </a:r>
            <a:br>
              <a:rPr lang="de-DE" sz="2400" dirty="0"/>
            </a:br>
            <a:r>
              <a:rPr lang="de-DE" sz="2400" dirty="0">
                <a:highlight>
                  <a:srgbClr val="FFFF00"/>
                </a:highlight>
              </a:rPr>
              <a:t>„Flugzeugmodus“ aber trotzdem Netzwerkkabel trennen</a:t>
            </a:r>
            <a:r>
              <a:rPr lang="de-DE" sz="2400" dirty="0"/>
              <a:t>.</a:t>
            </a:r>
          </a:p>
          <a:p>
            <a:pPr marL="457200" indent="-457200">
              <a:buAutoNum type="arabicPeriod"/>
            </a:pPr>
            <a:r>
              <a:rPr lang="de-DE" sz="2400" dirty="0"/>
              <a:t>Datenexplorer öffnen und den gesamten PC nach Änderungen seit dem Klick suchen – über Änderungsdatum. Notieren, welche ausführbare Dateien sich geändert haben -*.exe, *.</a:t>
            </a:r>
            <a:r>
              <a:rPr lang="de-DE" sz="2400" dirty="0" err="1"/>
              <a:t>com</a:t>
            </a:r>
            <a:r>
              <a:rPr lang="de-DE" sz="2400" dirty="0"/>
              <a:t>, *.</a:t>
            </a:r>
            <a:r>
              <a:rPr lang="de-DE" sz="2400" dirty="0" err="1"/>
              <a:t>inf</a:t>
            </a:r>
            <a:r>
              <a:rPr lang="de-DE" sz="2400" dirty="0"/>
              <a:t>, *.bat, Dateiendungen „m“ –</a:t>
            </a:r>
            <a:r>
              <a:rPr lang="de-DE" sz="2400" dirty="0" err="1"/>
              <a:t>docm</a:t>
            </a:r>
            <a:r>
              <a:rPr lang="de-DE" sz="2400" dirty="0"/>
              <a:t>, </a:t>
            </a:r>
            <a:r>
              <a:rPr lang="de-DE" sz="2400" dirty="0" err="1"/>
              <a:t>xlsm</a:t>
            </a:r>
            <a:r>
              <a:rPr lang="de-DE" sz="2400" dirty="0"/>
              <a:t> … (nicht vollständig).</a:t>
            </a:r>
            <a:br>
              <a:rPr lang="de-DE" sz="2400" dirty="0"/>
            </a:br>
            <a:r>
              <a:rPr lang="de-DE" sz="2400" dirty="0"/>
              <a:t>Einstellungen –APPs nach neuen und geänderten Programmen</a:t>
            </a:r>
            <a:br>
              <a:rPr lang="de-DE" sz="2400" dirty="0"/>
            </a:br>
            <a:r>
              <a:rPr lang="de-DE" sz="2400" dirty="0"/>
              <a:t> Diese rigoros löschen. Löschen erzwingen. Papierkorb leeren.</a:t>
            </a:r>
          </a:p>
          <a:p>
            <a:pPr marL="457200" indent="-457200">
              <a:buAutoNum type="arabicPeriod"/>
            </a:pPr>
            <a:r>
              <a:rPr lang="de-DE" sz="2400" dirty="0"/>
              <a:t>Alle temporären Dateien löschen – Laufwerk –Eigenschaften – Bereinigen. Autostart prüfen </a:t>
            </a:r>
          </a:p>
          <a:p>
            <a:pPr marL="457200" indent="-457200">
              <a:buAutoNum type="arabicPeriod"/>
            </a:pPr>
            <a:r>
              <a:rPr lang="de-DE" sz="2400" dirty="0"/>
              <a:t>Registry bereinigen – über Tools wie </a:t>
            </a:r>
            <a:r>
              <a:rPr lang="de-DE" sz="2400" dirty="0" err="1"/>
              <a:t>Wisecare</a:t>
            </a:r>
            <a:r>
              <a:rPr lang="de-DE" sz="2400" dirty="0"/>
              <a:t> u.a.</a:t>
            </a:r>
          </a:p>
          <a:p>
            <a:pPr marL="457200" indent="-457200">
              <a:buAutoNum type="arabicPeriod"/>
            </a:pPr>
            <a:r>
              <a:rPr lang="de-DE" sz="2400" dirty="0"/>
              <a:t>Neustart möglichst über Fremdbetriebssystem, </a:t>
            </a:r>
            <a:r>
              <a:rPr lang="de-DE" sz="2400" dirty="0" err="1"/>
              <a:t>HelpCD</a:t>
            </a:r>
            <a:r>
              <a:rPr lang="de-DE" sz="2400" dirty="0"/>
              <a:t>, USB-Stick,</a:t>
            </a:r>
          </a:p>
          <a:p>
            <a:pPr marL="457200" indent="-457200">
              <a:buAutoNum type="arabicPeriod"/>
            </a:pPr>
            <a:r>
              <a:rPr lang="de-DE" sz="2400" dirty="0"/>
              <a:t>Darüber Virensuche </a:t>
            </a:r>
            <a:r>
              <a:rPr lang="de-DE" sz="2400" dirty="0" err="1"/>
              <a:t>McAfeeStingerPortable</a:t>
            </a:r>
            <a:r>
              <a:rPr lang="de-DE" sz="2400" dirty="0"/>
              <a:t>, </a:t>
            </a:r>
            <a:r>
              <a:rPr lang="de-DE" sz="2400" dirty="0" err="1"/>
              <a:t>ClamWinPortable</a:t>
            </a:r>
            <a:r>
              <a:rPr lang="de-DE" sz="2400" dirty="0"/>
              <a:t>…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Angriffsmöglichkeiten</a:t>
            </a:r>
          </a:p>
          <a:p>
            <a:r>
              <a:rPr lang="de-DE" dirty="0">
                <a:cs typeface="Vrinda" panose="020B0502040204020203" pitchFamily="34" charset="0"/>
              </a:rPr>
              <a:t>Eingebauter Schutz</a:t>
            </a:r>
          </a:p>
          <a:p>
            <a:r>
              <a:rPr lang="de-DE" dirty="0"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cs typeface="Vrinda" panose="020B0502040204020203" pitchFamily="34" charset="0"/>
              </a:rPr>
              <a:t>WhatsAPP</a:t>
            </a:r>
            <a:r>
              <a:rPr lang="de-DE" dirty="0">
                <a:cs typeface="Vrinda" panose="020B0502040204020203" pitchFamily="34" charset="0"/>
              </a:rPr>
              <a:t> u.a.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462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Rüdiger Bäz</a:t>
            </a:r>
            <a:b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ruediger@baez-elmenhorst.de</a:t>
            </a:r>
            <a:b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de-DE" sz="2400" dirty="0"/>
              <a:t>Positionen 2 und 3 über Fremd-BS wiederholen.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sz="2400" dirty="0"/>
              <a:t>Neustart ohne Netzwerkverbindung, Virenscanner, auf Meldungen, Aufforderungen achten.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sz="2400" dirty="0"/>
              <a:t>Erneut auch über Einstellungen –APPs nach geänderten Programmen suchen. Löschen und Papierkorb leeren, temporäre Dateien löschen. 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sz="2400" dirty="0"/>
              <a:t>Wenn 9. auch nach Wiederholung negativ ist, kann man den Rechner versuchen mit Netzwerk zu starten und beobachten, was passiert. Gelöschte Programme zu 2. vollständig neu installieren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sz="2400" dirty="0"/>
              <a:t>Falls es nichts genützt hat, vollständige Neuinstallation, Werkzustand herstellen. Gesicherte Daten erst zurückspielen, wenn man sich sicher ist, dass die Malware zerstört ist. 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sz="2400" dirty="0"/>
              <a:t>Teile neukaufen, Festplatten wechseln, BIOs löschen sind dann Aktivitäten des Fachmannes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de-DE" sz="2400" dirty="0">
                <a:highlight>
                  <a:srgbClr val="FFFF00"/>
                </a:highlight>
              </a:rPr>
              <a:t>WICHTIG: Passwörter ändern!!!!!</a:t>
            </a:r>
          </a:p>
          <a:p>
            <a:pPr marL="457200" indent="-457200">
              <a:buFont typeface="+mj-lt"/>
              <a:buAutoNum type="arabicPeriod" startAt="7"/>
            </a:pPr>
            <a:endParaRPr lang="de-DE" sz="24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Angriffsmöglichkeiten</a:t>
            </a:r>
          </a:p>
          <a:p>
            <a:r>
              <a:rPr lang="de-DE" dirty="0">
                <a:cs typeface="Vrinda" panose="020B0502040204020203" pitchFamily="34" charset="0"/>
              </a:rPr>
              <a:t>Eingebauter Schutz</a:t>
            </a:r>
          </a:p>
          <a:p>
            <a:r>
              <a:rPr lang="de-DE" dirty="0"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cs typeface="Vrinda" panose="020B0502040204020203" pitchFamily="34" charset="0"/>
              </a:rPr>
              <a:t>WhatsAPP</a:t>
            </a:r>
            <a:r>
              <a:rPr lang="de-DE" dirty="0">
                <a:cs typeface="Vrinda" panose="020B0502040204020203" pitchFamily="34" charset="0"/>
              </a:rPr>
              <a:t> u.a.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873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Rüdiger Bäz</a:t>
            </a:r>
            <a:br>
              <a:rPr lang="de-DE" sz="29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ruediger@baez-elmenhorst.de</a:t>
            </a:r>
            <a:b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</a:br>
            <a:r>
              <a:rPr lang="de-DE" sz="130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de-DE" sz="16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6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16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16000" b="1" dirty="0">
                <a:solidFill>
                  <a:srgbClr val="FF0000"/>
                </a:solidFill>
              </a:rPr>
              <a:t>Danke für die Aufmerksamkeit</a:t>
            </a:r>
          </a:p>
          <a:p>
            <a:pPr marL="0" indent="0">
              <a:buNone/>
            </a:pPr>
            <a:endParaRPr lang="de-DE" sz="16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16000" b="1" dirty="0">
                <a:solidFill>
                  <a:srgbClr val="FF0000"/>
                </a:solidFill>
              </a:rPr>
              <a:t>Seien </a:t>
            </a:r>
            <a:r>
              <a:rPr lang="de-DE" sz="16000" b="1">
                <a:solidFill>
                  <a:srgbClr val="FF0000"/>
                </a:solidFill>
              </a:rPr>
              <a:t>Sie gesund misstrauisch</a:t>
            </a:r>
            <a:r>
              <a:rPr lang="de-DE" sz="16000" b="1" dirty="0">
                <a:solidFill>
                  <a:srgbClr val="FF0000"/>
                </a:solidFill>
              </a:rPr>
              <a:t>!</a:t>
            </a:r>
          </a:p>
          <a:p>
            <a:pPr marL="0" indent="0">
              <a:buNone/>
            </a:pPr>
            <a:endParaRPr lang="de-DE" sz="7300" b="1" dirty="0"/>
          </a:p>
          <a:p>
            <a:pPr marL="0" indent="0">
              <a:buNone/>
            </a:pPr>
            <a:br>
              <a:rPr lang="de-DE" sz="7400" b="1" dirty="0"/>
            </a:br>
            <a:br>
              <a:rPr lang="de-DE" sz="7400" b="1" dirty="0"/>
            </a:br>
            <a:br>
              <a:rPr lang="de-DE" sz="7400" b="1" dirty="0"/>
            </a:br>
            <a:endParaRPr lang="de-DE" sz="7400" b="1" dirty="0"/>
          </a:p>
          <a:p>
            <a:pPr marL="0" indent="0">
              <a:buNone/>
            </a:pP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Angriffsmöglichkeiten</a:t>
            </a:r>
          </a:p>
          <a:p>
            <a:r>
              <a:rPr lang="de-DE" dirty="0">
                <a:cs typeface="Vrinda" panose="020B0502040204020203" pitchFamily="34" charset="0"/>
              </a:rPr>
              <a:t>Eingebauter Schutz</a:t>
            </a:r>
          </a:p>
          <a:p>
            <a:r>
              <a:rPr lang="de-DE" dirty="0"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cs typeface="Vrinda" panose="020B0502040204020203" pitchFamily="34" charset="0"/>
              </a:rPr>
              <a:t>WhatsAPP</a:t>
            </a:r>
            <a:r>
              <a:rPr lang="de-DE" dirty="0">
                <a:cs typeface="Vrinda" panose="020B0502040204020203" pitchFamily="34" charset="0"/>
              </a:rPr>
              <a:t> u.a.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863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  <a:hlinkClick r:id="rId3"/>
              </a:rPr>
              <a:t>ruediger@baez-elmenhorst.de</a:t>
            </a:r>
            <a:br>
              <a:rPr lang="de-DE" sz="1400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E-Mail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SMS und </a:t>
            </a:r>
            <a:r>
              <a:rPr lang="de-DE" b="1" dirty="0" err="1"/>
              <a:t>WhatsAPP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USB-Stick (früher Diskette oder CD/DVD)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Analog über Schockanrufe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Entscheidend ist immer die fehlerhafte Reaktion des Nutzers!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Angriffsmöglichkeiten</a:t>
            </a:r>
          </a:p>
          <a:p>
            <a:r>
              <a:rPr lang="de-DE" dirty="0">
                <a:cs typeface="Vrinda" panose="020B0502040204020203" pitchFamily="34" charset="0"/>
              </a:rPr>
              <a:t>Eingebauter Schutz</a:t>
            </a:r>
          </a:p>
          <a:p>
            <a:r>
              <a:rPr lang="de-DE" dirty="0"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cs typeface="Vrinda" panose="020B0502040204020203" pitchFamily="34" charset="0"/>
              </a:rPr>
              <a:t>WhatsAPP</a:t>
            </a:r>
            <a:r>
              <a:rPr lang="de-DE" dirty="0">
                <a:cs typeface="Vrinda" panose="020B0502040204020203" pitchFamily="34" charset="0"/>
              </a:rPr>
              <a:t> u.a.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0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  <a:hlinkClick r:id="rId3"/>
              </a:rPr>
              <a:t>ruediger@baez-elmenhorst.de</a:t>
            </a:r>
            <a:br>
              <a:rPr lang="de-DE" sz="1400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Entscheidend ist immer die fehlerhafte Reaktion des Nutzers!</a:t>
            </a:r>
          </a:p>
          <a:p>
            <a:pPr marL="0" indent="0">
              <a:buNone/>
            </a:pPr>
            <a:r>
              <a:rPr lang="de-DE" sz="2400" b="1" dirty="0"/>
              <a:t>Klicke ich den Link an?</a:t>
            </a:r>
          </a:p>
          <a:p>
            <a:pPr marL="0" indent="0">
              <a:buNone/>
            </a:pPr>
            <a:r>
              <a:rPr lang="de-DE" sz="2400" b="1" dirty="0"/>
              <a:t>Öffne ich eine Datei?</a:t>
            </a:r>
          </a:p>
          <a:p>
            <a:pPr marL="0" indent="0">
              <a:buNone/>
            </a:pPr>
            <a:r>
              <a:rPr lang="de-DE" sz="2400" b="1" dirty="0"/>
              <a:t>Installiere ich das zauberhafte Programm?</a:t>
            </a:r>
          </a:p>
          <a:p>
            <a:pPr marL="0" indent="0">
              <a:buNone/>
            </a:pPr>
            <a:r>
              <a:rPr lang="de-DE" sz="2400" b="1" dirty="0"/>
              <a:t>Wo gebe ich meine Login-Daten (der Sparkasse/ Kreditkarte) ein?</a:t>
            </a:r>
          </a:p>
          <a:p>
            <a:pPr marL="0" indent="0">
              <a:buNone/>
            </a:pPr>
            <a:r>
              <a:rPr lang="de-DE" sz="2400" b="1" dirty="0"/>
              <a:t>Bin ich faul und speichere ich meine Logins im Browser ?</a:t>
            </a:r>
            <a:br>
              <a:rPr lang="de-DE" sz="2400" b="1" dirty="0"/>
            </a:br>
            <a:r>
              <a:rPr lang="de-DE" sz="2400" b="1" dirty="0"/>
              <a:t>Oder mache ich Gehirnjogging und merke mir diese nach einem bestimmten System?</a:t>
            </a:r>
          </a:p>
          <a:p>
            <a:pPr marL="0" indent="0">
              <a:buNone/>
            </a:pPr>
            <a:r>
              <a:rPr lang="de-DE" sz="2400" b="1" dirty="0"/>
              <a:t>Wie oft wechsle ich meine Passwörter (1.2. jeden Jahres ist Passwortwechseltag)</a:t>
            </a:r>
          </a:p>
          <a:p>
            <a:pPr marL="0" indent="0">
              <a:buNone/>
            </a:pPr>
            <a:r>
              <a:rPr lang="de-DE" sz="2400" b="1" dirty="0"/>
              <a:t>Wie reagiert mein Netzwerk auf falsche Logins, bekomme ich davon etwas mit?</a:t>
            </a:r>
            <a:br>
              <a:rPr lang="de-DE" sz="2400" b="1" dirty="0"/>
            </a:br>
            <a:endParaRPr lang="de-DE" sz="2400" b="1" dirty="0"/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>
                <a:highlight>
                  <a:srgbClr val="FF0000"/>
                </a:highlight>
                <a:cs typeface="Vrinda" panose="020B0502040204020203" pitchFamily="34" charset="0"/>
              </a:rPr>
              <a:t>Angriffsmöglichkeiten</a:t>
            </a:r>
          </a:p>
          <a:p>
            <a:r>
              <a:rPr lang="de-DE" dirty="0">
                <a:cs typeface="Vrinda" panose="020B0502040204020203" pitchFamily="34" charset="0"/>
              </a:rPr>
              <a:t>Eingebauter Schutz</a:t>
            </a:r>
          </a:p>
          <a:p>
            <a:r>
              <a:rPr lang="de-DE" dirty="0"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cs typeface="Vrinda" panose="020B0502040204020203" pitchFamily="34" charset="0"/>
              </a:rPr>
              <a:t>WhatsAPP</a:t>
            </a:r>
            <a:r>
              <a:rPr lang="de-DE" dirty="0">
                <a:cs typeface="Vrinda" panose="020B0502040204020203" pitchFamily="34" charset="0"/>
              </a:rPr>
              <a:t> u.a.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65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  <a:hlinkClick r:id="rId3"/>
              </a:rPr>
              <a:t>ruediger@baez-elmenhorst.de</a:t>
            </a:r>
            <a:br>
              <a:rPr lang="de-DE" sz="1400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/>
              <a:t>Sicherheit in den Geräten</a:t>
            </a:r>
            <a:endParaRPr lang="de-DE" dirty="0"/>
          </a:p>
          <a:p>
            <a:pPr marL="0" indent="0">
              <a:buNone/>
            </a:pPr>
            <a:r>
              <a:rPr lang="de-DE" sz="2400" dirty="0"/>
              <a:t>Smartphone, </a:t>
            </a:r>
          </a:p>
          <a:p>
            <a:pPr marL="0" indent="0">
              <a:buNone/>
            </a:pPr>
            <a:r>
              <a:rPr lang="de-DE" sz="2400" dirty="0"/>
              <a:t>Virenscanner im Smartphone</a:t>
            </a:r>
            <a:br>
              <a:rPr lang="de-DE" sz="2400" dirty="0"/>
            </a:br>
            <a:r>
              <a:rPr lang="de-DE" sz="2400" dirty="0"/>
              <a:t>Schutz vor APPS außerhalb des sicheren Stores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dirty="0"/>
              <a:t>PC Windows 10 und 11</a:t>
            </a:r>
            <a:br>
              <a:rPr lang="de-DE" dirty="0"/>
            </a:br>
            <a:r>
              <a:rPr lang="de-DE" sz="2400" dirty="0"/>
              <a:t>Virenscanner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Schutz vor APPS außerhalb des sicheren Stores</a:t>
            </a:r>
            <a:br>
              <a:rPr lang="de-DE" sz="2400" dirty="0"/>
            </a:br>
            <a:r>
              <a:rPr lang="de-DE" sz="2400" dirty="0"/>
              <a:t>auf wenn‘s unbequem ist, es gibt sicherer Internetbrowser (über Virenscanner)</a:t>
            </a:r>
          </a:p>
          <a:p>
            <a:pPr marL="0" indent="0">
              <a:buNone/>
            </a:pPr>
            <a:r>
              <a:rPr lang="de-DE" dirty="0"/>
              <a:t>Netzwerk</a:t>
            </a:r>
            <a:br>
              <a:rPr lang="de-DE" dirty="0"/>
            </a:br>
            <a:r>
              <a:rPr lang="de-DE" sz="2400" dirty="0"/>
              <a:t>Firewall </a:t>
            </a:r>
            <a:br>
              <a:rPr lang="de-DE" sz="2400" dirty="0"/>
            </a:br>
            <a:r>
              <a:rPr lang="de-DE" sz="2400" dirty="0"/>
              <a:t>Freigaben im Netz hinter dem Router</a:t>
            </a:r>
            <a:br>
              <a:rPr lang="de-DE" sz="2400" dirty="0"/>
            </a:br>
            <a:r>
              <a:rPr lang="de-DE" sz="2400" dirty="0"/>
              <a:t>offenes WLAN, Netzanschluss mit Cat-Kabel</a:t>
            </a:r>
            <a:r>
              <a:rPr lang="de-DE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Angriffsmöglichkeiten</a:t>
            </a:r>
          </a:p>
          <a:p>
            <a:r>
              <a:rPr lang="de-DE" dirty="0">
                <a:highlight>
                  <a:srgbClr val="FF0000"/>
                </a:highlight>
              </a:rPr>
              <a:t>Eingebauter Schutz</a:t>
            </a:r>
          </a:p>
          <a:p>
            <a:r>
              <a:rPr lang="de-DE" dirty="0"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cs typeface="Vrinda" panose="020B0502040204020203" pitchFamily="34" charset="0"/>
              </a:rPr>
              <a:t>WhatsAPP</a:t>
            </a:r>
            <a:r>
              <a:rPr lang="de-DE" dirty="0">
                <a:cs typeface="Vrinda" panose="020B0502040204020203" pitchFamily="34" charset="0"/>
              </a:rPr>
              <a:t> u.a.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121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  <a:hlinkClick r:id="rId3"/>
              </a:rPr>
              <a:t>ruediger@baez-elmenhorst.de</a:t>
            </a:r>
            <a:br>
              <a:rPr lang="de-DE" sz="1400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Schutz durch Internetrouter</a:t>
            </a:r>
          </a:p>
          <a:p>
            <a:pPr marL="0" indent="0">
              <a:buNone/>
            </a:pPr>
            <a:br>
              <a:rPr lang="de-DE" sz="2400" dirty="0"/>
            </a:br>
            <a:r>
              <a:rPr lang="de-DE" sz="2400" dirty="0"/>
              <a:t>24-stündiger Wechsel der IP-Adresse</a:t>
            </a:r>
          </a:p>
          <a:p>
            <a:pPr marL="0" indent="0">
              <a:buNone/>
            </a:pPr>
            <a:r>
              <a:rPr lang="de-DE" sz="2400" dirty="0"/>
              <a:t>aber dynamische IP als „Hilfe“ und Gefahr</a:t>
            </a:r>
          </a:p>
          <a:p>
            <a:pPr marL="0" indent="0">
              <a:buNone/>
            </a:pPr>
            <a:r>
              <a:rPr lang="de-DE" sz="2400" dirty="0"/>
              <a:t>Dynamische IP durch smart-Home, Heizungsteuerung, IP-Kamera, WLAN-Steckdosenschaltung, Drucker und vieles mehr, Geräte die über </a:t>
            </a:r>
            <a:r>
              <a:rPr lang="de-DE" sz="2400" dirty="0" err="1"/>
              <a:t>HandyAPPs</a:t>
            </a:r>
            <a:r>
              <a:rPr lang="de-DE" sz="2400" dirty="0"/>
              <a:t> zu steuern sind. </a:t>
            </a:r>
          </a:p>
          <a:p>
            <a:pPr marL="0" indent="0">
              <a:buNone/>
            </a:pPr>
            <a:br>
              <a:rPr lang="de-DE" sz="2400" dirty="0"/>
            </a:br>
            <a:r>
              <a:rPr lang="de-DE" sz="2400" dirty="0"/>
              <a:t>Schutz: Portfreigabe/ - Nichtfreigabe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Login-Daten: Kein Login mit „Admin“, „Administrator“, „Nutzer“, „User“, „Gast“, „</a:t>
            </a:r>
            <a:r>
              <a:rPr lang="de-DE" sz="2400" dirty="0" err="1"/>
              <a:t>guest</a:t>
            </a:r>
            <a:r>
              <a:rPr lang="de-DE" sz="2400" dirty="0"/>
              <a:t>“….</a:t>
            </a:r>
          </a:p>
          <a:p>
            <a:pPr marL="0" indent="0">
              <a:buNone/>
            </a:pPr>
            <a:r>
              <a:rPr lang="de-DE" sz="2400" dirty="0"/>
              <a:t>Passwörter: keine Namen, Geburts- oder andere Daten,</a:t>
            </a:r>
          </a:p>
          <a:p>
            <a:pPr marL="0" indent="0">
              <a:buNone/>
            </a:pPr>
            <a:r>
              <a:rPr lang="de-DE" sz="2400" dirty="0"/>
              <a:t>Besser: Buchstabenkombinationen mit gezielter Groß- und Kleinschreibung, Zahlen Sonderzeichen</a:t>
            </a:r>
          </a:p>
          <a:p>
            <a:pPr marL="0" indent="0">
              <a:buNone/>
            </a:pPr>
            <a:r>
              <a:rPr lang="de-DE" sz="2400" dirty="0"/>
              <a:t>Sonderzeichen aber prüfen, ob sie zugelassen sind.</a:t>
            </a:r>
            <a:br>
              <a:rPr lang="de-DE" dirty="0"/>
            </a:b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Angriffsmöglichkeiten</a:t>
            </a:r>
          </a:p>
          <a:p>
            <a:r>
              <a:rPr lang="de-DE" dirty="0">
                <a:highlight>
                  <a:srgbClr val="FF0000"/>
                </a:highlight>
              </a:rPr>
              <a:t>Eingebauter Schutz</a:t>
            </a:r>
          </a:p>
          <a:p>
            <a:r>
              <a:rPr lang="de-DE" dirty="0"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cs typeface="Vrinda" panose="020B0502040204020203" pitchFamily="34" charset="0"/>
              </a:rPr>
              <a:t>WhatsAPP</a:t>
            </a:r>
            <a:r>
              <a:rPr lang="de-DE" dirty="0">
                <a:cs typeface="Vrinda" panose="020B0502040204020203" pitchFamily="34" charset="0"/>
              </a:rPr>
              <a:t> u.a.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609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  <a:hlinkClick r:id="rId3"/>
              </a:rPr>
              <a:t>ruediger@baez-elmenhorst.de</a:t>
            </a:r>
            <a:br>
              <a:rPr lang="de-DE" sz="1400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/>
              <a:t>Passwortsicherheit im Browser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1700" dirty="0"/>
          </a:p>
          <a:p>
            <a:pPr marL="0" indent="0">
              <a:buNone/>
            </a:pPr>
            <a:br>
              <a:rPr lang="de-DE" sz="1700" dirty="0"/>
            </a:br>
            <a:br>
              <a:rPr lang="de-DE" sz="1700" dirty="0"/>
            </a:br>
            <a:br>
              <a:rPr lang="de-DE" sz="1700" dirty="0"/>
            </a:br>
            <a:r>
              <a:rPr lang="de-DE" sz="1700" dirty="0"/>
              <a:t>Frage nach Passwortspeichern beachten!</a:t>
            </a:r>
            <a:br>
              <a:rPr lang="de-DE" sz="2000" dirty="0"/>
            </a:br>
            <a:endParaRPr lang="de-DE" sz="20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Angriffsmöglichkeiten</a:t>
            </a:r>
          </a:p>
          <a:p>
            <a:r>
              <a:rPr lang="de-DE" dirty="0">
                <a:highlight>
                  <a:srgbClr val="FF0000"/>
                </a:highlight>
              </a:rPr>
              <a:t>Eingebauter Schutz</a:t>
            </a:r>
          </a:p>
          <a:p>
            <a:r>
              <a:rPr lang="de-DE" dirty="0"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cs typeface="Vrinda" panose="020B0502040204020203" pitchFamily="34" charset="0"/>
              </a:rPr>
              <a:t>WhatsAPP</a:t>
            </a:r>
            <a:r>
              <a:rPr lang="de-DE" dirty="0">
                <a:cs typeface="Vrinda" panose="020B0502040204020203" pitchFamily="34" charset="0"/>
              </a:rPr>
              <a:t> u.a.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BDC1E34-CB59-CEF4-ACC8-E49BAC23B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537" y="864219"/>
            <a:ext cx="6722443" cy="482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8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  <a:hlinkClick r:id="rId3"/>
              </a:rPr>
              <a:t>ruediger@baez-elmenhorst.de</a:t>
            </a:r>
            <a:br>
              <a:rPr lang="de-DE" sz="1400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Prüfen der APP-Berechtigungen. 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Über Einstellungen – APP – Berechtigungen oder innerhalb der APP-Einstellung</a:t>
            </a:r>
            <a:br>
              <a:rPr lang="de-DE" sz="2000" dirty="0"/>
            </a:br>
            <a:r>
              <a:rPr lang="de-DE" sz="2000" dirty="0"/>
              <a:t>Eine APP zur </a:t>
            </a:r>
            <a:r>
              <a:rPr lang="de-DE" sz="2000" dirty="0" err="1"/>
              <a:t>Accu</a:t>
            </a:r>
            <a:r>
              <a:rPr lang="de-DE" sz="2000" dirty="0"/>
              <a:t>-Kontrolle benötigt kein Zugriff zu Kontakten, Kamera usw.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Angriffsmöglichkeiten</a:t>
            </a:r>
          </a:p>
          <a:p>
            <a:r>
              <a:rPr lang="de-DE" dirty="0">
                <a:highlight>
                  <a:srgbClr val="FF0000"/>
                </a:highlight>
              </a:rPr>
              <a:t>Eingebauter Schutz</a:t>
            </a:r>
          </a:p>
          <a:p>
            <a:r>
              <a:rPr lang="de-DE" dirty="0"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cs typeface="Vrinda" panose="020B0502040204020203" pitchFamily="34" charset="0"/>
              </a:rPr>
              <a:t>WhatsAPP</a:t>
            </a:r>
            <a:r>
              <a:rPr lang="de-DE" dirty="0">
                <a:cs typeface="Vrinda" panose="020B0502040204020203" pitchFamily="34" charset="0"/>
              </a:rPr>
              <a:t> u.a.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804BAA4-B332-4F0A-9D68-5EC100D24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79" y="1784189"/>
            <a:ext cx="2375209" cy="477272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2B73427-7A1C-439A-B1A4-A3B244D33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268" y="1784188"/>
            <a:ext cx="2274847" cy="477272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F576B9E-D86D-45DD-AB5B-A174E19246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17" y="1784188"/>
            <a:ext cx="2182851" cy="477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50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  <a:hlinkClick r:id="rId3"/>
              </a:rPr>
              <a:t>ruediger@baez-elmenhorst.de</a:t>
            </a:r>
            <a:br>
              <a:rPr lang="de-DE" sz="1400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Schutz vor einer </a:t>
            </a:r>
            <a:r>
              <a:rPr lang="de-DE" dirty="0" err="1"/>
              <a:t>Smartphonausforschung</a:t>
            </a:r>
            <a:br>
              <a:rPr lang="de-DE" dirty="0"/>
            </a:br>
            <a:endParaRPr lang="de-DE" sz="2400" dirty="0"/>
          </a:p>
          <a:p>
            <a:pPr marL="0" indent="0">
              <a:buNone/>
            </a:pPr>
            <a:r>
              <a:rPr lang="de-DE" sz="2400" dirty="0"/>
              <a:t>Vermeiden öffentliches WLAN (Löschen der Verbindungen nach Ende)</a:t>
            </a:r>
          </a:p>
          <a:p>
            <a:pPr marL="0" indent="0">
              <a:buNone/>
            </a:pPr>
            <a:r>
              <a:rPr lang="de-DE" sz="2400" dirty="0"/>
              <a:t>Gefahr „man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middle</a:t>
            </a:r>
            <a:r>
              <a:rPr lang="de-DE" sz="2400" dirty="0"/>
              <a:t>“, </a:t>
            </a:r>
            <a:r>
              <a:rPr lang="de-DE" sz="2400" dirty="0" err="1"/>
              <a:t>Login´s</a:t>
            </a:r>
            <a:r>
              <a:rPr lang="de-DE" sz="2400" dirty="0"/>
              <a:t>, Banküberweisungen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Nutzung eines VPN-Anbieter, Beachte: Ist die Endstelle des VPN- außerhalb der EU? Besser Endstelle eigene </a:t>
            </a:r>
            <a:r>
              <a:rPr lang="de-DE" sz="2400" dirty="0" err="1"/>
              <a:t>FritzBox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Besser: eigener Tunnel nach Hause zum eigenen Router über Router-APP auf dem Smartphone</a:t>
            </a:r>
            <a:br>
              <a:rPr lang="de-DE" sz="2400" dirty="0"/>
            </a:br>
            <a:r>
              <a:rPr lang="de-DE" sz="2400" dirty="0"/>
              <a:t>Falle: Hotel- und Krankenhaus-WLAN haben ev. eine Tunnelsperre</a:t>
            </a:r>
          </a:p>
          <a:p>
            <a:pPr marL="0" indent="0">
              <a:buNone/>
            </a:pPr>
            <a:r>
              <a:rPr lang="de-DE" sz="2400" dirty="0"/>
              <a:t>dann </a:t>
            </a:r>
            <a:r>
              <a:rPr lang="de-DE" sz="2400" dirty="0">
                <a:solidFill>
                  <a:srgbClr val="C00000"/>
                </a:solidFill>
                <a:highlight>
                  <a:srgbClr val="FFFF00"/>
                </a:highlight>
              </a:rPr>
              <a:t>über LTE oder 5G des Smartphone</a:t>
            </a:r>
          </a:p>
          <a:p>
            <a:pPr marL="0" indent="0">
              <a:buNone/>
            </a:pPr>
            <a:r>
              <a:rPr lang="de-DE" sz="2400" dirty="0">
                <a:solidFill>
                  <a:srgbClr val="C00000"/>
                </a:solidFill>
                <a:highlight>
                  <a:srgbClr val="FFFF00"/>
                </a:highlight>
              </a:rPr>
              <a:t>WLAN des Smartphone für Laptop oder Tablet nutzen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Angriffsmöglichkeiten</a:t>
            </a:r>
          </a:p>
          <a:p>
            <a:r>
              <a:rPr lang="de-DE" dirty="0">
                <a:highlight>
                  <a:srgbClr val="FF0000"/>
                </a:highlight>
              </a:rPr>
              <a:t>Eingebauter Schutz</a:t>
            </a:r>
          </a:p>
          <a:p>
            <a:r>
              <a:rPr lang="de-DE" dirty="0">
                <a:cs typeface="Vrinda" panose="020B0502040204020203" pitchFamily="34" charset="0"/>
              </a:rPr>
              <a:t>Probleme mit E-Mail, SMS, </a:t>
            </a:r>
            <a:r>
              <a:rPr lang="de-DE" dirty="0" err="1">
                <a:cs typeface="Vrinda" panose="020B0502040204020203" pitchFamily="34" charset="0"/>
              </a:rPr>
              <a:t>WhatsAPP</a:t>
            </a:r>
            <a:r>
              <a:rPr lang="de-DE" dirty="0">
                <a:cs typeface="Vrinda" panose="020B0502040204020203" pitchFamily="34" charset="0"/>
              </a:rPr>
              <a:t> u.a.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71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CF093FA-6505-4D62-BC78-F24A1605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3" y="457200"/>
            <a:ext cx="2631688" cy="81403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dirty="0">
                <a:latin typeface="+mn-lt"/>
                <a:cs typeface="Vrinda" panose="020B0502040204020203" pitchFamily="34" charset="0"/>
              </a:rPr>
              <a:t>Rüdiger Bäz</a:t>
            </a:r>
            <a:br>
              <a:rPr lang="de-DE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latin typeface="+mn-lt"/>
                <a:cs typeface="Vrinda" panose="020B0502040204020203" pitchFamily="34" charset="0"/>
                <a:hlinkClick r:id="rId3"/>
              </a:rPr>
              <a:t>ruediger@baez-elmenhorst.de</a:t>
            </a:r>
            <a:br>
              <a:rPr lang="de-DE" sz="1400" dirty="0">
                <a:latin typeface="+mn-lt"/>
                <a:cs typeface="Vrinda" panose="020B0502040204020203" pitchFamily="34" charset="0"/>
              </a:rPr>
            </a:br>
            <a:r>
              <a:rPr lang="de-DE" sz="1400" dirty="0">
                <a:solidFill>
                  <a:prstClr val="black"/>
                </a:solidFill>
                <a:latin typeface="Calibri" panose="020F0502020204030204"/>
                <a:cs typeface="Vrinda" panose="020B0502040204020203" pitchFamily="34" charset="0"/>
              </a:rPr>
              <a:t>Unterlagen auf http://ruedigerbaez.de</a:t>
            </a:r>
            <a:endParaRPr lang="de-DE" sz="1400" dirty="0">
              <a:latin typeface="+mn-lt"/>
              <a:cs typeface="Vrinda" panose="020B0502040204020203" pitchFamily="34" charset="0"/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EB32911-3102-4ED9-9555-9D76621C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9679" y="457200"/>
            <a:ext cx="8842916" cy="6099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Bilder und angehängte Dateien sind Gefahr - aber auch Links in der Nachricht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000" dirty="0"/>
              <a:t>Beachte Link-Aufbau: http:// oder </a:t>
            </a:r>
            <a:r>
              <a:rPr lang="de-DE" sz="2000" dirty="0">
                <a:hlinkClick r:id="rId4"/>
              </a:rPr>
              <a:t>https://www.amazon.de/</a:t>
            </a:r>
            <a:r>
              <a:rPr lang="de-DE" sz="2000" dirty="0"/>
              <a:t>  Seite des Webserver/weiter Seite/….</a:t>
            </a:r>
          </a:p>
          <a:p>
            <a:pPr marL="0" indent="0">
              <a:buNone/>
            </a:pPr>
            <a:r>
              <a:rPr lang="de-DE" sz="2000" dirty="0"/>
              <a:t>Falle: Es gibt „</a:t>
            </a:r>
            <a:r>
              <a:rPr lang="de-DE" sz="2000" dirty="0" err="1"/>
              <a:t>Webseitenverkürzer</a:t>
            </a:r>
            <a:r>
              <a:rPr lang="de-DE" sz="2000" dirty="0"/>
              <a:t>“ u.a. für Twitter und Facebook</a:t>
            </a:r>
            <a:br>
              <a:rPr lang="de-DE" sz="2000" dirty="0"/>
            </a:br>
            <a:r>
              <a:rPr lang="de-DE" sz="2000" dirty="0"/>
              <a:t>	Links werden als Wort verkürzt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7B48945-CB21-4EDF-AC70-B6E057BEA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722" y="2085277"/>
            <a:ext cx="2631689" cy="4471639"/>
          </a:xfrm>
        </p:spPr>
        <p:txBody>
          <a:bodyPr/>
          <a:lstStyle/>
          <a:p>
            <a:r>
              <a:rPr lang="de-DE" dirty="0"/>
              <a:t>Angriffsmöglichkeiten</a:t>
            </a:r>
          </a:p>
          <a:p>
            <a:r>
              <a:rPr lang="de-DE" dirty="0">
                <a:cs typeface="Vrinda" panose="020B0502040204020203" pitchFamily="34" charset="0"/>
              </a:rPr>
              <a:t>Eingebauter Schutz</a:t>
            </a:r>
          </a:p>
          <a:p>
            <a:r>
              <a:rPr lang="de-DE" dirty="0">
                <a:highlight>
                  <a:srgbClr val="FF0000"/>
                </a:highlight>
              </a:rPr>
              <a:t>Probleme mit E-Mail, SMS, </a:t>
            </a:r>
            <a:r>
              <a:rPr lang="de-DE" dirty="0" err="1">
                <a:highlight>
                  <a:srgbClr val="FF0000"/>
                </a:highlight>
              </a:rPr>
              <a:t>WhatsAPP</a:t>
            </a:r>
            <a:r>
              <a:rPr lang="de-DE" dirty="0">
                <a:highlight>
                  <a:srgbClr val="FF0000"/>
                </a:highlight>
              </a:rPr>
              <a:t> u.a.</a:t>
            </a:r>
          </a:p>
          <a:p>
            <a:r>
              <a:rPr lang="de-DE" dirty="0">
                <a:cs typeface="Vrinda" panose="020B0502040204020203" pitchFamily="34" charset="0"/>
              </a:rPr>
              <a:t>Probleme mit Haustechnik</a:t>
            </a:r>
          </a:p>
          <a:p>
            <a:r>
              <a:rPr lang="de-DE" dirty="0">
                <a:cs typeface="Vrinda" panose="020B0502040204020203" pitchFamily="34" charset="0"/>
              </a:rPr>
              <a:t>Wie kann man Gefahren durch Hacker, Phishing, Viren, Würmer und Datensammlung umgehen? </a:t>
            </a:r>
          </a:p>
          <a:p>
            <a:r>
              <a:rPr lang="de-DE" dirty="0">
                <a:cs typeface="Vrinda" panose="020B0502040204020203" pitchFamily="34" charset="0"/>
              </a:rPr>
              <a:t>Doch eine Malware eingefangen! Was tun?</a:t>
            </a: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br>
              <a:rPr lang="de-DE" dirty="0">
                <a:cs typeface="Vrinda" panose="020B0502040204020203" pitchFamily="34" charset="0"/>
              </a:rPr>
            </a:br>
            <a:endParaRPr lang="de-DE" dirty="0">
              <a:cs typeface="Vrinda" panose="020B0502040204020203" pitchFamily="34" charset="0"/>
            </a:endParaRPr>
          </a:p>
          <a:p>
            <a:endParaRPr lang="de-DE" dirty="0">
              <a:cs typeface="Vrinda" panose="020B0502040204020203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3E0F385-E003-4E48-8635-CCF25D7E22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593" y="1505413"/>
            <a:ext cx="5272117" cy="251401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D334C73-D575-48E8-8741-D6F7B6CD7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743" y="5252226"/>
            <a:ext cx="3764466" cy="140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0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2433</Words>
  <Application>Microsoft Office PowerPoint</Application>
  <PresentationFormat>Breitbild</PresentationFormat>
  <Paragraphs>268</Paragraphs>
  <Slides>17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</vt:lpstr>
      <vt:lpstr>Rüdiger Bäz ruediger@baez-elmenhorst.de Unterlagen auf http://ruedigerbaez.de </vt:lpstr>
      <vt:lpstr>Rüdiger Bäz ruediger@baez-elmenhorst.de Unterlagen auf http://ruedigerbaez.de</vt:lpstr>
      <vt:lpstr>Rüdiger Bäz ruediger@baez-elmenhorst.de Unterlagen auf http://ruedigerbaez.de</vt:lpstr>
      <vt:lpstr>Rüdiger Bäz ruediger@baez-elmenhorst.de Unterlagen auf http://ruedigerbaez.de</vt:lpstr>
      <vt:lpstr>Rüdiger Bäz ruediger@baez-elmenhorst.de Unterlagen auf http://ruedigerbaez.de</vt:lpstr>
      <vt:lpstr>Rüdiger Bäz ruediger@baez-elmenhorst.de Unterlagen auf http://ruedigerbaez.de</vt:lpstr>
      <vt:lpstr>Rüdiger Bäz ruediger@baez-elmenhorst.de Unterlagen auf http://ruedigerbaez.de</vt:lpstr>
      <vt:lpstr>Rüdiger Bäz ruediger@baez-elmenhorst.de Unterlagen auf http://ruedigerbaez.de</vt:lpstr>
      <vt:lpstr>Rüdiger Bäz ruediger@baez-elmenhorst.de Unterlagen auf http://ruedigerbaez.de</vt:lpstr>
      <vt:lpstr>Rüdiger Bäz ruediger@baez-elmenhorst.de Unterlagen auf http://ruedigerbaez.de</vt:lpstr>
      <vt:lpstr>Rüdiger Bäz ruediger@baez-elmenhorst.de Unterlagen auf http://ruedigerbaez.de</vt:lpstr>
      <vt:lpstr>Rüdiger Bäz ruediger@baez-elmenhorst.de Unterlagen auf http://ruedigerbaez.de</vt:lpstr>
      <vt:lpstr>Rüdiger Bäz ruediger@baez-elmenhorst.de Unterlagen auf http://ruedigerbaez.de</vt:lpstr>
      <vt:lpstr>Rüdiger Bäz ruediger@baez-elmenhorst.de Unterlagen auf http://ruedigerbaez.de</vt:lpstr>
      <vt:lpstr>Rüdiger Bäz ruediger@baez-elmenhorst.de Unterlagen auf http://ruedigerbaez.de</vt:lpstr>
      <vt:lpstr>Rüdiger Bäz ruediger@baez-elmenhorst.de Unterlagen auf http://ruedigerbaez.de</vt:lpstr>
      <vt:lpstr>Rüdiger Bäz ruediger@baez-elmenhorst.de Unterlagen auf http://ruedigerbaez.de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Rüdiger Bäz ruediger@baez-elmenhorst.de</dc:title>
  <dc:creator>Rüdiger Bäz</dc:creator>
  <cp:lastModifiedBy>Rüdiger Bäz</cp:lastModifiedBy>
  <cp:revision>91</cp:revision>
  <dcterms:created xsi:type="dcterms:W3CDTF">2019-11-23T11:00:54Z</dcterms:created>
  <dcterms:modified xsi:type="dcterms:W3CDTF">2023-03-11T16:55:03Z</dcterms:modified>
</cp:coreProperties>
</file>