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3" r:id="rId4"/>
    <p:sldId id="281" r:id="rId5"/>
    <p:sldId id="305" r:id="rId6"/>
    <p:sldId id="297" r:id="rId7"/>
    <p:sldId id="306" r:id="rId8"/>
    <p:sldId id="258" r:id="rId9"/>
    <p:sldId id="284" r:id="rId10"/>
    <p:sldId id="260" r:id="rId11"/>
    <p:sldId id="268" r:id="rId12"/>
    <p:sldId id="301" r:id="rId13"/>
    <p:sldId id="300" r:id="rId14"/>
    <p:sldId id="299" r:id="rId15"/>
    <p:sldId id="302" r:id="rId16"/>
    <p:sldId id="298" r:id="rId17"/>
    <p:sldId id="304" r:id="rId18"/>
    <p:sldId id="30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Bäz" initials="RB" lastIdx="2" clrIdx="0">
    <p:extLst>
      <p:ext uri="{19B8F6BF-5375-455C-9EA6-DF929625EA0E}">
        <p15:presenceInfo xmlns:p15="http://schemas.microsoft.com/office/powerpoint/2012/main" userId="8e696382c6b266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4E93-A5F7-4B91-A0BF-E0C45265D039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9FF7-81C7-4442-8790-7BFBAE757F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9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Bahn.de auf Links – </a:t>
            </a:r>
            <a:r>
              <a:rPr lang="de-DE" dirty="0" err="1"/>
              <a:t>umten</a:t>
            </a:r>
            <a:r>
              <a:rPr lang="de-DE" dirty="0"/>
              <a:t> links ist die Webadresse, Gleiche Web-Adresse</a:t>
            </a:r>
          </a:p>
          <a:p>
            <a:endParaRPr lang="de-DE" dirty="0"/>
          </a:p>
          <a:p>
            <a:r>
              <a:rPr lang="de-DE" dirty="0"/>
              <a:t>1und1. </a:t>
            </a:r>
            <a:r>
              <a:rPr lang="de-DE" dirty="0" err="1"/>
              <a:t>Umleitungssprerre</a:t>
            </a:r>
            <a:r>
              <a:rPr lang="de-DE" dirty="0"/>
              <a:t> bei Firefox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6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76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5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08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6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0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28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0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39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22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1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51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5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8FD3-E0BA-46DA-8F04-54A0BC3D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6677A-D03C-42A0-8301-32931EB3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E19B8-2676-4F43-93A6-1BEE433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5CB3-1E2D-40F1-904D-BEB365A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FFA7-B47F-4493-93B6-00EA51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3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1EC6-0235-45E5-A746-4D1AD4E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5D5F80-D4EE-4C7F-8041-41D95A20F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FA555-A1B0-41B2-81AE-2A61E42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1386-77DA-4719-A1D5-0033F66C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D168F-B9B0-438B-A0DA-0D8057E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5BD3C0-61EA-4795-AE97-00FDD545A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93124-C7D9-477C-BEA1-6CBA874A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23BFF-8AE8-4203-A7AD-A29BC27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85A-7245-4C5F-932E-E0AB08F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8980-61F5-43E7-AD86-A68D948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8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9EF-F23C-4CFD-A3B8-E669FC79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D4DB2-B1AA-432D-9CF4-DEBCDB84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DDF6B-03BC-4267-ADF5-A164ED59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92D86-CBE3-4E2B-94CA-078272D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9328E-CD3D-4AE4-873A-8A7C88B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6B5F-2F89-4A91-9423-472FE8DC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8F069-7D54-438F-B1AB-71D27CAA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E781-B4AD-4F8E-A00C-F02772D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34600-4B3D-4F2E-971D-8D57EE0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6F22D-0724-4163-BF7B-6D2FAAB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3CDC-AB12-4CFC-BD59-AF7701D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97E49-75C5-4434-97EE-4A5DA63E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3CDB1-2081-4AC7-90FC-A07AD1DF4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60E42-1F17-4481-ABDC-A47818A9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657A-C324-4E82-B78A-4EF60F3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66C42C-5828-4EDD-A987-4893E4D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4CDD-C7FB-4CB0-9928-6CD8EA4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B6CF0-2244-4E5C-804A-C0CC90CA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5D1B63-F91B-496A-A5F5-4CDB1FF5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D4C043-6D89-4D0D-9C5A-44C7ECF9B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35330-4120-4BF0-956E-F4901DB8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5BE7B1-DB41-4D89-B4ED-DAAB8D3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B070D0-21A5-46A0-B326-BEDB00FD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C17C5-2042-4B41-836A-1C83FB4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D89-B05F-4974-83CF-3B60F08E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A74A5-30FC-4CD3-A620-F4C0618B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F3039-BF5F-4495-99AB-36D6CEC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722A0-007F-44EE-97C2-F9FCEF5A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FD81C-90A6-4487-B393-F9253A67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F083F-63EE-40A9-8E4E-A4BA43C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63830-70D2-4370-AC89-DCE3C04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AC88F-0C8F-4ADB-8747-DE1C156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6CA7D-68D6-4DC5-AF3D-07ACDA54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0ED60-AA10-42CB-8E91-C0F8BC89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6E9977-F6A1-4B2A-8822-4FFF7AF7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C2287-30E4-4436-8ABB-4622109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4EC98-465E-43E6-A915-5CCCB01C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3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3888-72FA-4364-A46B-42F435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D321-6989-4654-9744-A68BF4F7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9BA1A1-7E77-41D8-BAAC-9D04EC80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50725-6341-46B3-B127-9C4010A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EAF9F-85F6-4F9A-A6E2-3B0589B2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E6394-378F-427B-9846-5621358B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398A60-9B1D-412F-9FAA-8E1462B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CE74-FA07-453E-91EA-746BE7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2085C-7AFC-400E-9130-2D799008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2144-D0AF-4A09-BD6D-904EFE5CAC1A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E3D07-2413-44DD-828A-BAA8556F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0907B-31B7-4A0E-A52C-B823191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5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mailto:ruediger@baez-elmenhorst.de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si.d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quickconnect.to/DSBae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de-DE" sz="16000" b="1" dirty="0"/>
          </a:p>
          <a:p>
            <a:pPr marL="0" indent="0">
              <a:buNone/>
            </a:pPr>
            <a:r>
              <a:rPr lang="de-DE" sz="11100" b="1" dirty="0"/>
              <a:t>Herzlich Willkommen zur Schulung </a:t>
            </a:r>
          </a:p>
          <a:p>
            <a:pPr marL="0" indent="0">
              <a:buNone/>
            </a:pPr>
            <a:endParaRPr lang="de-DE" sz="11100" b="1" dirty="0"/>
          </a:p>
          <a:p>
            <a:pPr marL="0" indent="0">
              <a:buNone/>
            </a:pPr>
            <a:r>
              <a:rPr lang="de-DE" sz="11100" b="1" dirty="0"/>
              <a:t>„Sicherheit mit/am Handy, Tablet, Laptop und PC “ </a:t>
            </a:r>
            <a:br>
              <a:rPr lang="de-DE" sz="11100" b="1" dirty="0"/>
            </a:br>
            <a:br>
              <a:rPr lang="de-DE" sz="11100" b="1" dirty="0"/>
            </a:br>
            <a:endParaRPr lang="de-DE" sz="111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3"/>
    </mc:Choice>
    <mc:Fallback xmlns="">
      <p:transition spd="slow" advTm="197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Bilder und angehängte Dateien sind Gefahr - aber auch Links in der Nachricht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/>
              <a:t>Beachte Link-Aufbau: http:// oder </a:t>
            </a:r>
            <a:r>
              <a:rPr lang="de-DE" sz="2000" dirty="0">
                <a:hlinkClick r:id="rId3"/>
              </a:rPr>
              <a:t>https://www.amazon.de/</a:t>
            </a:r>
            <a:r>
              <a:rPr lang="de-DE" sz="2000" dirty="0"/>
              <a:t>  Seite des Webserver/weiter Seite/….</a:t>
            </a:r>
          </a:p>
          <a:p>
            <a:pPr marL="0" indent="0">
              <a:buNone/>
            </a:pPr>
            <a:r>
              <a:rPr lang="de-DE" sz="2000" dirty="0"/>
              <a:t>Falle: Es gibt „</a:t>
            </a:r>
            <a:r>
              <a:rPr lang="de-DE" sz="2000" dirty="0" err="1"/>
              <a:t>Webseitenverkürzer</a:t>
            </a:r>
            <a:r>
              <a:rPr lang="de-DE" sz="2000" dirty="0"/>
              <a:t>“ u.a. für Twitter und Facebook</a:t>
            </a:r>
            <a:br>
              <a:rPr lang="de-DE" sz="2000" dirty="0"/>
            </a:br>
            <a:r>
              <a:rPr lang="de-DE" sz="2000" dirty="0"/>
              <a:t>	Links werden als Wort verkürzt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highlight>
                  <a:srgbClr val="FF0000"/>
                </a:highlight>
              </a:rPr>
              <a:t>Probleme mit E-Mail, SMS, </a:t>
            </a:r>
            <a:r>
              <a:rPr lang="de-DE" dirty="0" err="1">
                <a:highlight>
                  <a:srgbClr val="FF0000"/>
                </a:highlight>
              </a:rPr>
              <a:t>WhatsAPP</a:t>
            </a:r>
            <a:r>
              <a:rPr lang="de-DE" dirty="0">
                <a:highlight>
                  <a:srgbClr val="FF0000"/>
                </a:highlight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E0F385-E003-4E48-8635-CCF25D7E2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93" y="1505413"/>
            <a:ext cx="5272117" cy="25140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334C73-D575-48E8-8741-D6F7B6CD7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43" y="5252226"/>
            <a:ext cx="3764466" cy="14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721" y="27476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Bei E-Mails gibt es den Trick mit Maus über Weblink der angezeigter E-Mail- oder Web-Adresse zu gehen: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highlight>
                  <a:srgbClr val="FF0000"/>
                </a:highlight>
                <a:cs typeface="Vrinda" panose="020B0502040204020203" pitchFamily="34" charset="0"/>
              </a:rPr>
              <a:t>WhatsAPP</a:t>
            </a: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 u.a</a:t>
            </a:r>
            <a:r>
              <a:rPr lang="de-DE" dirty="0">
                <a:cs typeface="Vrinda" panose="020B0502040204020203" pitchFamily="34" charset="0"/>
              </a:rPr>
              <a:t>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CB3447-7E9F-44EF-A7D8-BE54CD684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97" y="1298784"/>
            <a:ext cx="3785376" cy="1938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408CE7-E846-42AE-B424-C490896C6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1" y="1315586"/>
            <a:ext cx="3785376" cy="19487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11629AA-3F9E-4FD0-9A56-633A39B16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1" y="3420599"/>
            <a:ext cx="2241395" cy="29800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37AB2A-C192-4836-B58B-BA8FD8FE5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2" y="3429000"/>
            <a:ext cx="1982385" cy="29800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883AA85-5BAF-4806-AE68-8CEA3467D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37" y="3486644"/>
            <a:ext cx="4133896" cy="15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11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dirty="0"/>
              <a:t>Links und Inhalt immer erst prüfen, ev. auch beim Absender nachfragen, bevor man ihn anklickt.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>
                <a:highlight>
                  <a:srgbClr val="FFFF00"/>
                </a:highlight>
              </a:rPr>
              <a:t>Sicher:</a:t>
            </a:r>
            <a:r>
              <a:rPr lang="de-DE" sz="9600" dirty="0"/>
              <a:t> </a:t>
            </a:r>
          </a:p>
          <a:p>
            <a:pPr marL="0" indent="0">
              <a:buNone/>
            </a:pPr>
            <a:r>
              <a:rPr lang="de-DE" sz="9600" dirty="0"/>
              <a:t>Alle E-Mails sind erst einmal Spam, über Regel die E-Mails in andere Ordner kopieren lassen, wenn die Herkunft klar ist:</a:t>
            </a:r>
            <a:br>
              <a:rPr lang="de-DE" sz="9600" dirty="0"/>
            </a:br>
            <a:r>
              <a:rPr lang="de-DE" sz="9600" dirty="0"/>
              <a:t>z.B. Stromrechnungen in den Ordner „Strom“, Kumpel X in „Freunde“ oder Enkel in „Familie“.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/>
              <a:t>Junk oder Spam-Ordner in Outlook hat eine besondere Funktion:</a:t>
            </a:r>
          </a:p>
          <a:p>
            <a:pPr marL="0" indent="0">
              <a:buNone/>
            </a:pPr>
            <a:r>
              <a:rPr lang="de-DE" sz="9600" dirty="0">
                <a:solidFill>
                  <a:srgbClr val="FF0000"/>
                </a:solidFill>
              </a:rPr>
              <a:t>Links lassen sich nicht öffnen! Schutz vor schnellem Klick!!!</a:t>
            </a:r>
          </a:p>
          <a:p>
            <a:pPr marL="0" indent="0">
              <a:buNone/>
            </a:pPr>
            <a:endParaRPr lang="de-DE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highlight>
                  <a:srgbClr val="FF0000"/>
                </a:highlight>
                <a:cs typeface="Vrinda" panose="020B0502040204020203" pitchFamily="34" charset="0"/>
              </a:rPr>
              <a:t>WhatsAPP</a:t>
            </a: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8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3600" dirty="0">
                <a:solidFill>
                  <a:srgbClr val="FF0000"/>
                </a:solidFill>
              </a:rPr>
              <a:t>SmartHome wird beworben: „Von überall können Sie Ihre Haustechnik über die </a:t>
            </a:r>
            <a:r>
              <a:rPr lang="de-DE" sz="3600" dirty="0" err="1">
                <a:solidFill>
                  <a:srgbClr val="FF0000"/>
                </a:solidFill>
              </a:rPr>
              <a:t>SmartphoneAPP</a:t>
            </a:r>
            <a:r>
              <a:rPr lang="de-DE" sz="3600" dirty="0">
                <a:solidFill>
                  <a:srgbClr val="FF0000"/>
                </a:solidFill>
              </a:rPr>
              <a:t> steuern“</a:t>
            </a:r>
          </a:p>
          <a:p>
            <a:pPr marL="0" indent="0">
              <a:buNone/>
            </a:pPr>
            <a:r>
              <a:rPr lang="de-DE" sz="3600" dirty="0"/>
              <a:t>d.h. SmartHome ändert die Einstellungen der Firewall –Ports oder dringt über eine dynamische  IP in Ihr Netz ein.</a:t>
            </a:r>
            <a:br>
              <a:rPr lang="de-DE" sz="3600" dirty="0"/>
            </a:br>
            <a:r>
              <a:rPr lang="de-DE" sz="3600" dirty="0">
                <a:sym typeface="Wingdings" panose="05000000000000000000" pitchFamily="2" charset="2"/>
              </a:rPr>
              <a:t> Sie wissen gar nicht, welche Informationen heraus gehen und es besteht die Möglichkeit, Daten einzuschleusen.</a:t>
            </a:r>
          </a:p>
          <a:p>
            <a:pPr marL="0" indent="0">
              <a:buNone/>
            </a:pPr>
            <a:r>
              <a:rPr lang="de-DE" sz="3600" dirty="0"/>
              <a:t>Schutz:</a:t>
            </a:r>
          </a:p>
          <a:p>
            <a:pPr marL="0" indent="0">
              <a:buNone/>
            </a:pPr>
            <a:br>
              <a:rPr lang="de-DE" sz="3600" dirty="0"/>
            </a:br>
            <a:r>
              <a:rPr lang="de-DE" sz="3600" dirty="0"/>
              <a:t>1. Diese Funktion nicht </a:t>
            </a:r>
            <a:br>
              <a:rPr lang="de-DE" sz="3600" dirty="0"/>
            </a:br>
            <a:r>
              <a:rPr lang="de-DE" sz="3600" dirty="0"/>
              <a:t>nutzen und auch nicht aktivieren.</a:t>
            </a:r>
          </a:p>
          <a:p>
            <a:pPr marL="0" indent="0">
              <a:buNone/>
            </a:pPr>
            <a:r>
              <a:rPr lang="de-DE" sz="3600" dirty="0"/>
              <a:t>2. Nutzung nur innerhalb</a:t>
            </a:r>
            <a:br>
              <a:rPr lang="de-DE" sz="3600" dirty="0"/>
            </a:br>
            <a:r>
              <a:rPr lang="de-DE" sz="3600" dirty="0"/>
              <a:t> des eigenen Hausnetzes,</a:t>
            </a:r>
            <a:br>
              <a:rPr lang="de-DE" sz="3600" dirty="0"/>
            </a:br>
            <a:r>
              <a:rPr lang="de-DE" sz="3600" dirty="0"/>
              <a:t> ev. vom Smartphone </a:t>
            </a:r>
            <a:br>
              <a:rPr lang="de-DE" sz="3600" dirty="0"/>
            </a:br>
            <a:r>
              <a:rPr lang="de-DE" sz="3600" dirty="0"/>
              <a:t>NUR über VPN</a:t>
            </a:r>
          </a:p>
          <a:p>
            <a:pPr marL="0" indent="0">
              <a:buNone/>
            </a:pPr>
            <a:r>
              <a:rPr lang="de-DE" sz="3600" dirty="0"/>
              <a:t>3. Login-Daten ändern</a:t>
            </a:r>
            <a:br>
              <a:rPr lang="de-DE" sz="3600" dirty="0"/>
            </a:br>
            <a:endParaRPr lang="de-DE" sz="3600" dirty="0"/>
          </a:p>
          <a:p>
            <a:pPr marL="0" indent="0">
              <a:buNone/>
            </a:pPr>
            <a:r>
              <a:rPr lang="de-DE" sz="3600" dirty="0"/>
              <a:t>4. ev. Einstellungen über</a:t>
            </a:r>
            <a:br>
              <a:rPr lang="de-DE" sz="3600" dirty="0"/>
            </a:br>
            <a:r>
              <a:rPr lang="de-DE" sz="3600" dirty="0"/>
              <a:t>Häufigkeit der Falschanmeldung</a:t>
            </a:r>
            <a:br>
              <a:rPr lang="de-DE" sz="3600" dirty="0"/>
            </a:br>
            <a:r>
              <a:rPr lang="de-DE" sz="3600" dirty="0"/>
              <a:t> reduzieren und protokollieren</a:t>
            </a:r>
            <a:br>
              <a:rPr lang="de-DE" sz="3600" dirty="0"/>
            </a:br>
            <a:endParaRPr lang="de-DE" sz="3600" dirty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sz="2400" dirty="0"/>
            </a:br>
            <a:endParaRPr lang="de-DE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90EB1D-CB9D-41B7-ADD4-133DC73E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388" y="2215777"/>
            <a:ext cx="580489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de-DE" sz="2400" dirty="0"/>
              <a:t>Lesen und kontrollieren, was man anklickt.</a:t>
            </a:r>
          </a:p>
          <a:p>
            <a:pPr marL="457200" indent="-457200">
              <a:buAutoNum type="arabicPeriod"/>
            </a:pPr>
            <a:r>
              <a:rPr lang="de-DE" sz="2400" dirty="0"/>
              <a:t>Aktiv Updates des Betriebssystems, aller APPS (auch in Windows 10), Office (über Konto), andere Programme entweder über „Update“ oder über „Hilfe“ –“Über“ – enthält ein Link zur Webseite auslösen</a:t>
            </a:r>
          </a:p>
          <a:p>
            <a:pPr marL="457200" indent="-457200">
              <a:buAutoNum type="arabicPeriod"/>
            </a:pPr>
            <a:r>
              <a:rPr lang="de-DE" sz="2400" dirty="0"/>
              <a:t>Kontrollieren, worüber das Internet empfangen wird, </a:t>
            </a:r>
            <a:r>
              <a:rPr lang="de-DE" sz="2400" dirty="0">
                <a:highlight>
                  <a:srgbClr val="FFFF00"/>
                </a:highlight>
              </a:rPr>
              <a:t>eigenes Netz </a:t>
            </a:r>
            <a:r>
              <a:rPr lang="de-DE" sz="2400" dirty="0"/>
              <a:t>(Vorzug), LTE /5G- </a:t>
            </a:r>
            <a:r>
              <a:rPr lang="de-DE" sz="2400" dirty="0">
                <a:highlight>
                  <a:srgbClr val="FFFF00"/>
                </a:highlight>
              </a:rPr>
              <a:t>Tunneln</a:t>
            </a:r>
            <a:r>
              <a:rPr lang="de-DE" sz="2400" dirty="0"/>
              <a:t>, Fremdnetz –</a:t>
            </a:r>
            <a:r>
              <a:rPr lang="de-DE" sz="2400" dirty="0">
                <a:highlight>
                  <a:srgbClr val="FFFF00"/>
                </a:highlight>
              </a:rPr>
              <a:t>Tunneln</a:t>
            </a:r>
            <a:r>
              <a:rPr lang="de-DE" sz="2400" dirty="0"/>
              <a:t>, Vorsicht bei Netzwerkkabel – hier ist keine Anmeldung notwendig!</a:t>
            </a:r>
          </a:p>
          <a:p>
            <a:pPr marL="457200" indent="-457200">
              <a:buAutoNum type="arabicPeriod"/>
            </a:pPr>
            <a:r>
              <a:rPr lang="de-DE" sz="2400" dirty="0"/>
              <a:t>Programme und </a:t>
            </a:r>
            <a:r>
              <a:rPr lang="de-DE" sz="2400" dirty="0" err="1"/>
              <a:t>APP´s</a:t>
            </a:r>
            <a:r>
              <a:rPr lang="de-DE" sz="2400" dirty="0"/>
              <a:t> nur über die autorisierten Shops oder Original von der Herstellerseite. Auch Computerbild und Chip.de liefern über Downloader aus, die (</a:t>
            </a:r>
            <a:r>
              <a:rPr lang="de-DE" sz="2400" dirty="0" err="1"/>
              <a:t>un</a:t>
            </a:r>
            <a:r>
              <a:rPr lang="de-DE" sz="2400" dirty="0"/>
              <a:t>)-gefragt, andere Programme installieren. </a:t>
            </a:r>
          </a:p>
          <a:p>
            <a:pPr marL="457200" indent="-457200">
              <a:buAutoNum type="arabicPeriod"/>
            </a:pPr>
            <a:r>
              <a:rPr lang="de-DE" sz="2400" dirty="0">
                <a:highlight>
                  <a:srgbClr val="FFFF00"/>
                </a:highlight>
              </a:rPr>
              <a:t>Keine Fremdseiten mit kryptischen Links</a:t>
            </a:r>
          </a:p>
          <a:p>
            <a:pPr marL="457200" indent="-457200">
              <a:buAutoNum type="arabicPeriod"/>
            </a:pPr>
            <a:r>
              <a:rPr lang="de-DE" sz="2400" dirty="0"/>
              <a:t>Nach Installation prüfen, was installiert wurde: Einstellungen – APPS – sortieren nach Datum</a:t>
            </a:r>
          </a:p>
          <a:p>
            <a:pPr marL="457200" indent="-457200">
              <a:buAutoNum type="arabicPeriod"/>
            </a:pPr>
            <a:r>
              <a:rPr lang="de-DE" sz="2400" dirty="0"/>
              <a:t>Information des </a:t>
            </a:r>
            <a:r>
              <a:rPr lang="de-DE" sz="2400" dirty="0">
                <a:hlinkClick r:id="rId4"/>
              </a:rPr>
              <a:t>www.bsi.de</a:t>
            </a:r>
            <a:r>
              <a:rPr lang="de-DE" sz="2400" dirty="0"/>
              <a:t> zu aktuellen Problemen, - Newsletter </a:t>
            </a:r>
            <a:r>
              <a:rPr lang="de-DE" sz="2400" dirty="0" err="1"/>
              <a:t>abonieren</a:t>
            </a:r>
            <a:r>
              <a:rPr lang="de-DE" sz="2400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Pop-ups für Datenschutz-VO genau ansehen, was man bestätigen muss, manche erhalten auch die „Erlaubnis“ „Nachrichten“ zu genehmigen.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Werbe-Pop-ups: suchen wie man sie schließen kann: „x“ oder „schließen“. Manche dauern, Wer draufklickt, kommt nicht auf die Seite, die er gesucht hat sondern auf das „beworbene Produkt“.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Immer per Originallink auf eine Anmeldeseite gehen. Wenn Mails auch den Link anbieten – </a:t>
            </a:r>
            <a:r>
              <a:rPr lang="de-DE" sz="2400" dirty="0">
                <a:highlight>
                  <a:srgbClr val="FFFF00"/>
                </a:highlight>
              </a:rPr>
              <a:t>nicht nutzen</a:t>
            </a:r>
            <a:r>
              <a:rPr lang="de-DE" sz="2400" dirty="0"/>
              <a:t>. Auch bei Bank und Händler werden Beispiele für Phishing-Mails veröffentlicht. Die Zeiten, dass man Phishing-Mails an Schreibfehler erkennt sind vorbei.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Bei Banküberweisungen auf IBAN achten: „DE“ sollte es schon sein. Abbuchungen prüfen – 6 Wochenfrist bei Rückbuchung.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Telefonnummern können gefälscht sein. 110 oder 112 ruft nie an.</a:t>
            </a:r>
            <a:br>
              <a:rPr lang="de-DE" sz="2400" dirty="0"/>
            </a:br>
            <a:r>
              <a:rPr lang="de-DE" sz="2400" dirty="0"/>
              <a:t>Nicht zurückrufen bei fremden ev. gefälschten Nummern.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Die größte Gefahr für Smartphone, Tablet, Laptop oder PC ist der Nutzer, der blind klickt.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0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400" dirty="0"/>
              <a:t>Hat man nun doch geklickt und die eingebauten Sicherheitsmechanismen ausgeschaltet, sofort die Verbindung zum Internet beenden. Netzwerkkabel, WLAN und Bluetooth trennen. Affengriff, </a:t>
            </a:r>
            <a:br>
              <a:rPr lang="de-DE" sz="2400" dirty="0"/>
            </a:br>
            <a:r>
              <a:rPr lang="de-DE" sz="2400" dirty="0">
                <a:highlight>
                  <a:srgbClr val="FFFF00"/>
                </a:highlight>
              </a:rPr>
              <a:t>„Flugzeugmodus“ aber trotzdem Netzwerkkabel trennen</a:t>
            </a:r>
            <a:r>
              <a:rPr lang="de-DE" sz="2400" dirty="0"/>
              <a:t>.</a:t>
            </a:r>
          </a:p>
          <a:p>
            <a:pPr marL="457200" indent="-457200">
              <a:buAutoNum type="arabicPeriod"/>
            </a:pPr>
            <a:r>
              <a:rPr lang="de-DE" sz="2400" dirty="0"/>
              <a:t>Datenexplorer öffnen und den gesamten PC nach Änderungen seit dem Klick suchen – über Änderungsdatum. Notieren, welche ausführbare Dateien sich geändert haben -*.exe, *.</a:t>
            </a:r>
            <a:r>
              <a:rPr lang="de-DE" sz="2400" dirty="0" err="1"/>
              <a:t>com</a:t>
            </a:r>
            <a:r>
              <a:rPr lang="de-DE" sz="2400" dirty="0"/>
              <a:t>, *.</a:t>
            </a:r>
            <a:r>
              <a:rPr lang="de-DE" sz="2400" dirty="0" err="1"/>
              <a:t>inf</a:t>
            </a:r>
            <a:r>
              <a:rPr lang="de-DE" sz="2400" dirty="0"/>
              <a:t>, *.bat, Dateiendungen „m“ –</a:t>
            </a:r>
            <a:r>
              <a:rPr lang="de-DE" sz="2400" dirty="0" err="1"/>
              <a:t>docm</a:t>
            </a:r>
            <a:r>
              <a:rPr lang="de-DE" sz="2400" dirty="0"/>
              <a:t>, </a:t>
            </a:r>
            <a:r>
              <a:rPr lang="de-DE" sz="2400" dirty="0" err="1"/>
              <a:t>xlsm</a:t>
            </a:r>
            <a:r>
              <a:rPr lang="de-DE" sz="2400" dirty="0"/>
              <a:t> … (nicht vollständig).</a:t>
            </a:r>
            <a:br>
              <a:rPr lang="de-DE" sz="2400" dirty="0"/>
            </a:br>
            <a:r>
              <a:rPr lang="de-DE" sz="2400" dirty="0"/>
              <a:t>Einstellungen –APPs nach neuen und </a:t>
            </a:r>
            <a:r>
              <a:rPr lang="de-DE" sz="2400" dirty="0" err="1"/>
              <a:t>geänderen</a:t>
            </a:r>
            <a:r>
              <a:rPr lang="de-DE" sz="2400" dirty="0"/>
              <a:t> Programmen</a:t>
            </a:r>
            <a:br>
              <a:rPr lang="de-DE" sz="2400" dirty="0"/>
            </a:br>
            <a:r>
              <a:rPr lang="de-DE" sz="2400" dirty="0"/>
              <a:t> Diese rigoros löschen. Löschen erzwingen. Papierkorb leeren.</a:t>
            </a:r>
          </a:p>
          <a:p>
            <a:pPr marL="457200" indent="-457200">
              <a:buAutoNum type="arabicPeriod"/>
            </a:pPr>
            <a:r>
              <a:rPr lang="de-DE" sz="2400" dirty="0"/>
              <a:t>Alle temporären Dateien löschen – Laufwerk –Eigenschaften – Bereinigen. Autostart prüfen </a:t>
            </a:r>
          </a:p>
          <a:p>
            <a:pPr marL="457200" indent="-457200">
              <a:buAutoNum type="arabicPeriod"/>
            </a:pPr>
            <a:r>
              <a:rPr lang="de-DE" sz="2400" dirty="0"/>
              <a:t>Registry bereinigen – über Tools wie </a:t>
            </a:r>
            <a:r>
              <a:rPr lang="de-DE" sz="2400" dirty="0" err="1"/>
              <a:t>Wisecare</a:t>
            </a:r>
            <a:r>
              <a:rPr lang="de-DE" sz="2400" dirty="0"/>
              <a:t> u.a.</a:t>
            </a:r>
          </a:p>
          <a:p>
            <a:pPr marL="457200" indent="-457200">
              <a:buAutoNum type="arabicPeriod"/>
            </a:pPr>
            <a:r>
              <a:rPr lang="de-DE" sz="2400" dirty="0"/>
              <a:t>Neustart möglichst über Fremdbetriebssystem, </a:t>
            </a:r>
            <a:r>
              <a:rPr lang="de-DE" sz="2400" dirty="0" err="1"/>
              <a:t>HelpCD</a:t>
            </a:r>
            <a:r>
              <a:rPr lang="de-DE" sz="2400" dirty="0"/>
              <a:t>, USB-Stick,</a:t>
            </a:r>
          </a:p>
          <a:p>
            <a:pPr marL="457200" indent="-457200">
              <a:buAutoNum type="arabicPeriod"/>
            </a:pPr>
            <a:r>
              <a:rPr lang="de-DE" sz="2400" dirty="0"/>
              <a:t>Darüber Virensuche </a:t>
            </a:r>
            <a:r>
              <a:rPr lang="de-DE" sz="2400" dirty="0" err="1"/>
              <a:t>McAfeeStingerPortable</a:t>
            </a:r>
            <a:r>
              <a:rPr lang="de-DE" sz="2400" dirty="0"/>
              <a:t>, </a:t>
            </a:r>
            <a:r>
              <a:rPr lang="de-DE" sz="2400" dirty="0" err="1"/>
              <a:t>ClamWinPortable</a:t>
            </a:r>
            <a:r>
              <a:rPr lang="de-DE" sz="2400" dirty="0"/>
              <a:t>…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62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Positionen 2 und 3 über </a:t>
            </a:r>
            <a:r>
              <a:rPr lang="de-DE" sz="2400" dirty="0" err="1"/>
              <a:t>FremdBS</a:t>
            </a:r>
            <a:r>
              <a:rPr lang="de-DE" sz="2400" dirty="0"/>
              <a:t> wiederholen.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Neustart ohne Netzwerkverbindung, Virenscanner, auf Meldungen, Aufforderungen achten.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Erneut auch über Einstellungen –APPs nach geänderten Programmen suchen. Löschen und Papierkorb leeren, temporäre Dateien löschen.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Wenn 9. auch nach Wiederholung negativ ist, kann man </a:t>
            </a:r>
            <a:r>
              <a:rPr lang="de-DE" sz="2400" dirty="0" err="1"/>
              <a:t>dern</a:t>
            </a:r>
            <a:r>
              <a:rPr lang="de-DE" sz="2400" dirty="0"/>
              <a:t> Rechner versuchen mit Netzwerk zu starten und beobachten, was passiert. </a:t>
            </a:r>
            <a:r>
              <a:rPr lang="de-DE" sz="2400" dirty="0" err="1"/>
              <a:t>Gelösche</a:t>
            </a:r>
            <a:r>
              <a:rPr lang="de-DE" sz="2400" dirty="0"/>
              <a:t> Programme zu 2. vollständig neu installieren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Falls es nichts genützt hat, vollständige Neuinstallation, Werkzustand herstellen. Gesicherte Daten erst zurückspielen, wenn man sich sicher ist, dass die Malware zerstört ist.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Teile neukaufen, Festplatten wechseln, BIOs löschen sind dann Aktivitäten des Fachmannes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>
                <a:highlight>
                  <a:srgbClr val="FFFF00"/>
                </a:highlight>
              </a:rPr>
              <a:t>WICHTIG: Passwörter ändern!!!!!</a:t>
            </a:r>
          </a:p>
          <a:p>
            <a:pPr marL="457200" indent="-457200">
              <a:buFont typeface="+mj-lt"/>
              <a:buAutoNum type="arabicPeriod" startAt="7"/>
            </a:pPr>
            <a:endParaRPr lang="de-DE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Danke für die Aufmerksamkeit</a:t>
            </a:r>
          </a:p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Seien </a:t>
            </a:r>
            <a:r>
              <a:rPr lang="de-DE" sz="16000" b="1">
                <a:solidFill>
                  <a:srgbClr val="FF0000"/>
                </a:solidFill>
              </a:rPr>
              <a:t>Sie gesund misstrauisch</a:t>
            </a:r>
            <a:r>
              <a:rPr lang="de-DE" sz="160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de-DE" sz="7300" b="1" dirty="0"/>
          </a:p>
          <a:p>
            <a:pPr marL="0" indent="0">
              <a:buNone/>
            </a:pP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6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Malware bekommt man nur über E-Mails, USB-Sticks?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Ein Smartphone ausgeschaltet, ist der beste Schutz?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Alufolie und Kühlschrank?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 Laptop /Tablet ohne Internet ist sicher?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Netzsicherheit: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Smartphone, </a:t>
            </a:r>
          </a:p>
          <a:p>
            <a:pPr marL="0" indent="0">
              <a:buNone/>
            </a:pPr>
            <a:r>
              <a:rPr lang="de-DE" sz="2400" dirty="0"/>
              <a:t>App-Shop</a:t>
            </a:r>
          </a:p>
          <a:p>
            <a:pPr marL="0" indent="0">
              <a:buNone/>
            </a:pPr>
            <a:r>
              <a:rPr lang="de-DE" sz="2400" dirty="0"/>
              <a:t>Berechtigungen der </a:t>
            </a:r>
            <a:r>
              <a:rPr lang="de-DE" sz="2400" dirty="0" err="1"/>
              <a:t>APP´s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Heimisches Netzwerk</a:t>
            </a:r>
            <a:br>
              <a:rPr lang="de-DE" dirty="0"/>
            </a:br>
            <a:r>
              <a:rPr lang="de-DE" sz="2400" dirty="0"/>
              <a:t>IP-basiert, </a:t>
            </a:r>
            <a:r>
              <a:rPr lang="de-DE" sz="2400" dirty="0" err="1"/>
              <a:t>Port´s</a:t>
            </a:r>
            <a:r>
              <a:rPr lang="de-DE" sz="2400" dirty="0"/>
              <a:t>, Firewall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PC, Laptop, Tablet</a:t>
            </a:r>
            <a:br>
              <a:rPr lang="de-DE" dirty="0"/>
            </a:br>
            <a:r>
              <a:rPr lang="de-DE" sz="2400" dirty="0"/>
              <a:t>Firewall </a:t>
            </a:r>
            <a:br>
              <a:rPr lang="de-DE" sz="2400" dirty="0"/>
            </a:br>
            <a:r>
              <a:rPr lang="de-DE" sz="2400" dirty="0"/>
              <a:t>Freigaben im Netz hinter dem Router</a:t>
            </a:r>
            <a:br>
              <a:rPr lang="de-DE" sz="2400" dirty="0"/>
            </a:br>
            <a:r>
              <a:rPr lang="de-DE" sz="2400" dirty="0"/>
              <a:t>offenes WLAN, Netzanschluss mit Cat-Kabel</a:t>
            </a:r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Schutz durch Internetrouter</a:t>
            </a:r>
          </a:p>
          <a:p>
            <a:pPr marL="0" indent="0">
              <a:buNone/>
            </a:pPr>
            <a:br>
              <a:rPr lang="de-DE" sz="2400" dirty="0"/>
            </a:br>
            <a:r>
              <a:rPr lang="de-DE" sz="2400" dirty="0"/>
              <a:t>24-stündiger Wechsel der IP-Adresse</a:t>
            </a:r>
          </a:p>
          <a:p>
            <a:pPr marL="0" indent="0">
              <a:buNone/>
            </a:pPr>
            <a:r>
              <a:rPr lang="de-DE" sz="2400" dirty="0"/>
              <a:t>aber dynamische IP als „Hilfe“ und Gefahr</a:t>
            </a:r>
          </a:p>
          <a:p>
            <a:pPr marL="0" indent="0">
              <a:buNone/>
            </a:pPr>
            <a:r>
              <a:rPr lang="de-DE" sz="2400" dirty="0"/>
              <a:t>Dynamische IP durch smart-Home, Heizungsteuerung, IP-Kamera, WLAN-Steckdosenschaltung, Drucker und vieles mehr, Geräte die über </a:t>
            </a:r>
            <a:r>
              <a:rPr lang="de-DE" sz="2400" dirty="0" err="1"/>
              <a:t>HandyAPPs</a:t>
            </a:r>
            <a:r>
              <a:rPr lang="de-DE" sz="2400" dirty="0"/>
              <a:t> zu steuern sind. </a:t>
            </a:r>
          </a:p>
          <a:p>
            <a:pPr marL="0" indent="0">
              <a:buNone/>
            </a:pPr>
            <a:br>
              <a:rPr lang="de-DE" sz="2400" dirty="0"/>
            </a:br>
            <a:r>
              <a:rPr lang="de-DE" sz="2400" dirty="0"/>
              <a:t>Schutz: Portfreigabe/ - Nichtfreigabe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Login-Daten: Kein Login mit „Admin“, „Administrator“, „Nutzer“, „User“, „Gast“, „</a:t>
            </a:r>
            <a:r>
              <a:rPr lang="de-DE" sz="2400" dirty="0" err="1"/>
              <a:t>guest</a:t>
            </a:r>
            <a:r>
              <a:rPr lang="de-DE" sz="2400" dirty="0"/>
              <a:t>“….</a:t>
            </a:r>
          </a:p>
          <a:p>
            <a:pPr marL="0" indent="0">
              <a:buNone/>
            </a:pPr>
            <a:r>
              <a:rPr lang="de-DE" sz="2400" dirty="0"/>
              <a:t>Passwörter: keine Namen, Geburts- oder andere Daten,</a:t>
            </a:r>
          </a:p>
          <a:p>
            <a:pPr marL="0" indent="0">
              <a:buNone/>
            </a:pPr>
            <a:r>
              <a:rPr lang="de-DE" sz="2400" dirty="0"/>
              <a:t>Besser: Buchstabenkombinationen mit gezielter Groß- und Kleinschreibung, Zahlen Sonderzeichen</a:t>
            </a:r>
          </a:p>
          <a:p>
            <a:pPr marL="0" indent="0">
              <a:buNone/>
            </a:pPr>
            <a:r>
              <a:rPr lang="de-DE" sz="2400" dirty="0"/>
              <a:t>Sonderzeichen aber prüfen, ob sie zugelassen sind.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Portfreigabe, -Nichtfreigabe</a:t>
            </a:r>
            <a:br>
              <a:rPr lang="de-DE" dirty="0"/>
            </a:br>
            <a:r>
              <a:rPr lang="de-DE" sz="2000" dirty="0"/>
              <a:t>Mit Ports können Datenpakete im Internet stets einer passenden Anwendung zugeordnet werden. Ihr Netz/Computer verfügt insgesamt über 65.536 Ports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3D822DB-A7C2-4829-9B4F-D37BCAD47651}"/>
              </a:ext>
            </a:extLst>
          </p:cNvPr>
          <p:cNvGraphicFramePr>
            <a:graphicFrameLocks noGrp="1"/>
          </p:cNvGraphicFramePr>
          <p:nvPr/>
        </p:nvGraphicFramePr>
        <p:xfrm>
          <a:off x="3155795" y="1572321"/>
          <a:ext cx="8028876" cy="4984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097">
                  <a:extLst>
                    <a:ext uri="{9D8B030D-6E8A-4147-A177-3AD203B41FA5}">
                      <a16:colId xmlns:a16="http://schemas.microsoft.com/office/drawing/2014/main" val="3382800597"/>
                    </a:ext>
                  </a:extLst>
                </a:gridCol>
                <a:gridCol w="607607">
                  <a:extLst>
                    <a:ext uri="{9D8B030D-6E8A-4147-A177-3AD203B41FA5}">
                      <a16:colId xmlns:a16="http://schemas.microsoft.com/office/drawing/2014/main" val="3112096842"/>
                    </a:ext>
                  </a:extLst>
                </a:gridCol>
                <a:gridCol w="1176590">
                  <a:extLst>
                    <a:ext uri="{9D8B030D-6E8A-4147-A177-3AD203B41FA5}">
                      <a16:colId xmlns:a16="http://schemas.microsoft.com/office/drawing/2014/main" val="4175078333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2563150904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169783435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2393952811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3626917818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2714137463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1035712821"/>
                    </a:ext>
                  </a:extLst>
                </a:gridCol>
              </a:tblGrid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21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3756636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24329607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443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21838247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578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993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995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72265279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52431127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3118108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4399002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7263864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88167272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62910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586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7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Im Internetrouter nachjustieren –Freigaben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700" dirty="0"/>
          </a:p>
          <a:p>
            <a:pPr marL="0" indent="0">
              <a:buNone/>
            </a:pPr>
            <a:br>
              <a:rPr lang="de-DE" sz="1700" dirty="0"/>
            </a:b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Angriff/Zugriff durch: </a:t>
            </a:r>
            <a:r>
              <a:rPr lang="de-DE" sz="1700" dirty="0" err="1"/>
              <a:t>Internet-IP:Port</a:t>
            </a:r>
            <a:r>
              <a:rPr lang="de-DE" sz="1700" dirty="0"/>
              <a:t>: z.B. http://82.145.202.15:5000 </a:t>
            </a:r>
            <a:br>
              <a:rPr lang="de-DE" sz="1700" dirty="0"/>
            </a:br>
            <a:r>
              <a:rPr lang="de-DE" sz="1700" dirty="0"/>
              <a:t>heimliche dynamische IP: (</a:t>
            </a:r>
            <a:r>
              <a:rPr lang="de-DE" sz="1700" dirty="0">
                <a:hlinkClick r:id="rId3"/>
              </a:rPr>
              <a:t>http://quickconnect.to/DSBaez</a:t>
            </a:r>
            <a:r>
              <a:rPr lang="de-DE" sz="1700" dirty="0"/>
              <a:t>)</a:t>
            </a:r>
            <a:br>
              <a:rPr lang="de-DE" sz="1700" dirty="0"/>
            </a:br>
            <a:r>
              <a:rPr lang="de-DE" sz="1700" dirty="0"/>
              <a:t>Schutz durch Login – zwei falsche Eingaben – 2 Jahre gesperrt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EC001E-30FC-050F-1A00-B0A1F292D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78" y="1170878"/>
            <a:ext cx="8664497" cy="44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Passwortsicherheit im Browser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700" dirty="0"/>
          </a:p>
          <a:p>
            <a:pPr marL="0" indent="0">
              <a:buNone/>
            </a:pPr>
            <a:br>
              <a:rPr lang="de-DE" sz="1700" dirty="0"/>
            </a:b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Frage nach Passwortspeichern beachten!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DC1E34-CB59-CEF4-ACC8-E49BAC23B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864219"/>
            <a:ext cx="6722443" cy="48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Smartphone hat IP aber keine sichtbare Portsteuerung!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Berechtigungen der APPs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804BAA4-B332-4F0A-9D68-5EC100D24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9" y="1784189"/>
            <a:ext cx="2375209" cy="47727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2B73427-7A1C-439A-B1A4-A3B244D33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68" y="1784188"/>
            <a:ext cx="2274847" cy="47727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F576B9E-D86D-45DD-AB5B-A174E1924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17" y="1784188"/>
            <a:ext cx="2182851" cy="47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Schutz vor einer </a:t>
            </a:r>
            <a:r>
              <a:rPr lang="de-DE" dirty="0" err="1"/>
              <a:t>Smartphonausforschung</a:t>
            </a:r>
            <a:br>
              <a:rPr lang="de-DE" dirty="0"/>
            </a:br>
            <a:endParaRPr lang="de-DE" sz="2400" dirty="0"/>
          </a:p>
          <a:p>
            <a:pPr marL="0" indent="0">
              <a:buNone/>
            </a:pPr>
            <a:r>
              <a:rPr lang="de-DE" sz="2400" dirty="0"/>
              <a:t>Vermeiden öffentliches WLAN (Löschen der Verbindungen nach Ende)</a:t>
            </a:r>
          </a:p>
          <a:p>
            <a:pPr marL="0" indent="0">
              <a:buNone/>
            </a:pPr>
            <a:r>
              <a:rPr lang="de-DE" sz="2400" dirty="0"/>
              <a:t>Gefahr „man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middle</a:t>
            </a:r>
            <a:r>
              <a:rPr lang="de-DE" sz="2400" dirty="0"/>
              <a:t>“, </a:t>
            </a:r>
            <a:r>
              <a:rPr lang="de-DE" sz="2400" dirty="0" err="1"/>
              <a:t>Login´s</a:t>
            </a:r>
            <a:r>
              <a:rPr lang="de-DE" sz="2400" dirty="0"/>
              <a:t>, Banküberweisungen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Nutzung eines VPN-Anbieter, Beachte: Ist die Endstelle des VPN- außerhalb der EU?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Besser: eigener Tunnel nach Hause zum eigenen Router über Router-APP auf dem Smartphone</a:t>
            </a:r>
            <a:br>
              <a:rPr lang="de-DE" sz="2400" dirty="0"/>
            </a:br>
            <a:r>
              <a:rPr lang="de-DE" sz="2400" dirty="0"/>
              <a:t>Falle: Hotel- und Krankenhaus-WLAN haben ev. eine Tunnelsperre</a:t>
            </a:r>
          </a:p>
          <a:p>
            <a:pPr marL="0" indent="0">
              <a:buNone/>
            </a:pPr>
            <a:r>
              <a:rPr lang="de-DE" sz="2400" dirty="0"/>
              <a:t>dann </a:t>
            </a:r>
            <a:r>
              <a:rPr lang="de-DE" sz="2400" dirty="0">
                <a:solidFill>
                  <a:srgbClr val="C00000"/>
                </a:solidFill>
                <a:highlight>
                  <a:srgbClr val="FFFF00"/>
                </a:highlight>
              </a:rPr>
              <a:t>über LTE oder 5G des Smartphone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highlight>
                  <a:srgbClr val="FFFF00"/>
                </a:highlight>
              </a:rPr>
              <a:t>WLAN des Smartphone für Laptop oder Tablet nutzen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7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2341</Words>
  <Application>Microsoft Office PowerPoint</Application>
  <PresentationFormat>Breitbild</PresentationFormat>
  <Paragraphs>291</Paragraphs>
  <Slides>18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Rüdiger Bäz ruediger@baez-elmenhorst.de Unterlagen auf http://ruedigerbaez.de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Rüdiger Bäz ruediger@baez-elmenhorst.de</dc:title>
  <dc:creator>Rüdiger Bäz</dc:creator>
  <cp:lastModifiedBy>Rüdiger Bäz</cp:lastModifiedBy>
  <cp:revision>89</cp:revision>
  <dcterms:created xsi:type="dcterms:W3CDTF">2019-11-23T11:00:54Z</dcterms:created>
  <dcterms:modified xsi:type="dcterms:W3CDTF">2022-05-29T13:43:32Z</dcterms:modified>
</cp:coreProperties>
</file>